
<file path=[Content_Types].xml><?xml version="1.0" encoding="utf-8"?>
<Types xmlns="http://schemas.openxmlformats.org/package/2006/content-types">
  <Default Extension="xml" ContentType="application/xml"/>
  <Default Extension="wmf" ContentType="image/x-wmf"/>
  <Default Extension="wav" ContentType="audio/wav"/>
  <Default Extension="jpeg" ContentType="image/jpeg"/>
  <Default Extension="mp3" ContentType="audio/unknown"/>
  <Default Extension="emf" ContentType="image/x-emf"/>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7" r:id="rId2"/>
  </p:sldMasterIdLst>
  <p:notesMasterIdLst>
    <p:notesMasterId r:id="rId31"/>
  </p:notesMasterIdLst>
  <p:handoutMasterIdLst>
    <p:handoutMasterId r:id="rId32"/>
  </p:handoutMasterIdLst>
  <p:sldIdLst>
    <p:sldId id="336" r:id="rId3"/>
    <p:sldId id="258" r:id="rId4"/>
    <p:sldId id="333" r:id="rId5"/>
    <p:sldId id="361" r:id="rId6"/>
    <p:sldId id="339" r:id="rId7"/>
    <p:sldId id="327" r:id="rId8"/>
    <p:sldId id="340" r:id="rId9"/>
    <p:sldId id="341" r:id="rId10"/>
    <p:sldId id="346" r:id="rId11"/>
    <p:sldId id="343" r:id="rId12"/>
    <p:sldId id="347" r:id="rId13"/>
    <p:sldId id="348" r:id="rId14"/>
    <p:sldId id="352" r:id="rId15"/>
    <p:sldId id="344" r:id="rId16"/>
    <p:sldId id="360" r:id="rId17"/>
    <p:sldId id="350" r:id="rId18"/>
    <p:sldId id="351" r:id="rId19"/>
    <p:sldId id="362" r:id="rId20"/>
    <p:sldId id="358" r:id="rId21"/>
    <p:sldId id="356" r:id="rId22"/>
    <p:sldId id="325" r:id="rId23"/>
    <p:sldId id="328" r:id="rId24"/>
    <p:sldId id="345" r:id="rId25"/>
    <p:sldId id="354" r:id="rId26"/>
    <p:sldId id="357" r:id="rId27"/>
    <p:sldId id="355" r:id="rId28"/>
    <p:sldId id="359" r:id="rId29"/>
    <p:sldId id="342" r:id="rId30"/>
  </p:sldIdLst>
  <p:sldSz cx="9144000" cy="6858000" type="screen4x3"/>
  <p:notesSz cx="7315200" cy="96012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20">
          <p15:clr>
            <a:srgbClr val="A4A3A4"/>
          </p15:clr>
        </p15:guide>
        <p15:guide id="2" orient="horz" pos="960">
          <p15:clr>
            <a:srgbClr val="A4A3A4"/>
          </p15:clr>
        </p15:guide>
        <p15:guide id="3" orient="horz" pos="3888">
          <p15:clr>
            <a:srgbClr val="A4A3A4"/>
          </p15:clr>
        </p15:guide>
        <p15:guide id="4" pos="288">
          <p15:clr>
            <a:srgbClr val="A4A3A4"/>
          </p15:clr>
        </p15:guide>
        <p15:guide id="5" pos="5472">
          <p15:clr>
            <a:srgbClr val="A4A3A4"/>
          </p15:clr>
        </p15:guide>
      </p15:sldGuideLst>
    </p:ext>
    <p:ext uri="{2D200454-40CA-4A62-9FC3-DE9A4176ACB9}">
      <p15:notesGuideLst xmlns=""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D95"/>
    <a:srgbClr val="46A0DC"/>
    <a:srgbClr val="B7A079"/>
    <a:srgbClr val="2C6A8C"/>
    <a:srgbClr val="000000"/>
    <a:srgbClr val="FFFFFF"/>
    <a:srgbClr val="6D6D6D"/>
    <a:srgbClr val="AB192D"/>
    <a:srgbClr val="C4122F"/>
    <a:srgbClr val="B2B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1" autoAdjust="0"/>
    <p:restoredTop sz="83090" autoAdjust="0"/>
  </p:normalViewPr>
  <p:slideViewPr>
    <p:cSldViewPr showGuides="1">
      <p:cViewPr>
        <p:scale>
          <a:sx n="125" d="100"/>
          <a:sy n="125" d="100"/>
        </p:scale>
        <p:origin x="-3096" y="16"/>
      </p:cViewPr>
      <p:guideLst>
        <p:guide orient="horz" pos="720"/>
        <p:guide orient="horz" pos="960"/>
        <p:guide orient="horz" pos="3888"/>
        <p:guide pos="288"/>
        <p:guide pos="5472"/>
      </p:guideLst>
    </p:cSldViewPr>
  </p:slideViewPr>
  <p:notesTextViewPr>
    <p:cViewPr>
      <p:scale>
        <a:sx n="1" d="1"/>
        <a:sy n="1" d="1"/>
      </p:scale>
      <p:origin x="0" y="0"/>
    </p:cViewPr>
  </p:notesTextViewPr>
  <p:sorterViewPr>
    <p:cViewPr>
      <p:scale>
        <a:sx n="206" d="100"/>
        <a:sy n="206" d="100"/>
      </p:scale>
      <p:origin x="0" y="0"/>
    </p:cViewPr>
  </p:sorterViewPr>
  <p:notesViewPr>
    <p:cSldViewPr showGuides="1">
      <p:cViewPr varScale="1">
        <p:scale>
          <a:sx n="106" d="100"/>
          <a:sy n="106" d="100"/>
        </p:scale>
        <p:origin x="-5176"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6" Type="http://schemas.openxmlformats.org/officeDocument/2006/relationships/image" Target="../media/image21.wmf"/><Relationship Id="rId1" Type="http://schemas.openxmlformats.org/officeDocument/2006/relationships/image" Target="../media/image16.wmf"/><Relationship Id="rId2"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50449CD-19C8-44C0-A36B-1667EDB1312B}" type="datetimeFigureOut">
              <a:rPr lang="en-US" smtClean="0"/>
              <a:t>4/24/16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B5C7A2D6-6A74-4789-8A27-67CDFFE8E463}" type="slidenum">
              <a:rPr lang="en-US" smtClean="0"/>
              <a:t>‹#›</a:t>
            </a:fld>
            <a:endParaRPr lang="en-US"/>
          </a:p>
        </p:txBody>
      </p:sp>
    </p:spTree>
    <p:extLst>
      <p:ext uri="{BB962C8B-B14F-4D97-AF65-F5344CB8AC3E}">
        <p14:creationId xmlns:p14="http://schemas.microsoft.com/office/powerpoint/2010/main" val="29090795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914C511E-AA3B-43E3-B946-406AB5E4C4BB}" type="datetimeFigureOut">
              <a:rPr lang="en-US" smtClean="0"/>
              <a:pPr/>
              <a:t>4/24/16</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78E4A049-8685-4352-9DC2-828F08FD542B}" type="slidenum">
              <a:rPr lang="en-US" smtClean="0"/>
              <a:pPr/>
              <a:t>‹#›</a:t>
            </a:fld>
            <a:endParaRPr lang="en-US"/>
          </a:p>
        </p:txBody>
      </p:sp>
    </p:spTree>
    <p:extLst>
      <p:ext uri="{BB962C8B-B14F-4D97-AF65-F5344CB8AC3E}">
        <p14:creationId xmlns:p14="http://schemas.microsoft.com/office/powerpoint/2010/main" val="544259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a:t>
            </a:fld>
            <a:endParaRPr lang="en-US"/>
          </a:p>
        </p:txBody>
      </p:sp>
    </p:spTree>
    <p:extLst>
      <p:ext uri="{BB962C8B-B14F-4D97-AF65-F5344CB8AC3E}">
        <p14:creationId xmlns:p14="http://schemas.microsoft.com/office/powerpoint/2010/main" val="901202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model does not provide accurate tracking of the desired position and orientation</a:t>
            </a:r>
            <a:r>
              <a:rPr lang="en-US" baseline="0" dirty="0" smtClean="0"/>
              <a:t> especially when in free space.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The simulated model will not perform as presented</a:t>
            </a:r>
            <a:r>
              <a:rPr lang="en-US" baseline="0" dirty="0" smtClean="0"/>
              <a:t> </a:t>
            </a:r>
            <a:r>
              <a:rPr lang="en-US" dirty="0" smtClean="0"/>
              <a:t>when implemented on real hardware since -</a:t>
            </a:r>
          </a:p>
          <a:p>
            <a:pPr lvl="1"/>
            <a:r>
              <a:rPr lang="en-US" dirty="0" smtClean="0"/>
              <a:t>The actuators are assumed to be ideal torque generators.</a:t>
            </a:r>
          </a:p>
          <a:p>
            <a:pPr lvl="1"/>
            <a:r>
              <a:rPr lang="en-US" dirty="0" smtClean="0"/>
              <a:t>Only viscous</a:t>
            </a:r>
            <a:r>
              <a:rPr lang="en-US" baseline="0" dirty="0" smtClean="0"/>
              <a:t> forces are considered.</a:t>
            </a:r>
            <a:endParaRPr lang="en-US" dirty="0" smtClean="0"/>
          </a:p>
          <a:p>
            <a:pPr lvl="1"/>
            <a:r>
              <a:rPr lang="en-US" dirty="0" smtClean="0"/>
              <a:t>Non-linear effects such</a:t>
            </a:r>
            <a:r>
              <a:rPr lang="en-US" baseline="0" dirty="0" smtClean="0"/>
              <a:t> as </a:t>
            </a:r>
            <a:r>
              <a:rPr lang="en-US" baseline="0" dirty="0" err="1" smtClean="0"/>
              <a:t>Stribeck</a:t>
            </a:r>
            <a:r>
              <a:rPr lang="en-US" baseline="0" dirty="0" smtClean="0"/>
              <a:t> effects and </a:t>
            </a:r>
            <a:r>
              <a:rPr lang="en-US" baseline="0" dirty="0" err="1" smtClean="0"/>
              <a:t>Columb</a:t>
            </a:r>
            <a:r>
              <a:rPr lang="en-US" baseline="0" dirty="0" smtClean="0"/>
              <a:t> Frictions</a:t>
            </a:r>
            <a:r>
              <a:rPr lang="en-US" dirty="0" smtClean="0"/>
              <a:t> are ignored.</a:t>
            </a:r>
            <a:r>
              <a:rPr lang="en-US" baseline="0" dirty="0" smtClean="0"/>
              <a:t> The reason being the joint friction is not easy to model.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The contact force is large at steady state.</a:t>
            </a:r>
          </a:p>
          <a:p>
            <a:pPr lvl="1"/>
            <a:r>
              <a:rPr lang="en-US" dirty="0" err="1" smtClean="0"/>
              <a:t>Kp</a:t>
            </a:r>
            <a:r>
              <a:rPr lang="en-US" dirty="0" smtClean="0"/>
              <a:t> can be reduced to reduce contact force but will result in larger end-effector position error</a:t>
            </a:r>
            <a:r>
              <a:rPr lang="en-US" baseline="0" dirty="0" smtClean="0"/>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78E4A049-8685-4352-9DC2-828F08FD542B}" type="slidenum">
              <a:rPr lang="en-US" smtClean="0"/>
              <a:pPr/>
              <a:t>13</a:t>
            </a:fld>
            <a:endParaRPr lang="en-US"/>
          </a:p>
        </p:txBody>
      </p:sp>
    </p:spTree>
    <p:extLst>
      <p:ext uri="{BB962C8B-B14F-4D97-AF65-F5344CB8AC3E}">
        <p14:creationId xmlns:p14="http://schemas.microsoft.com/office/powerpoint/2010/main" val="1346871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18</a:t>
            </a:fld>
            <a:endParaRPr lang="en-US"/>
          </a:p>
        </p:txBody>
      </p:sp>
    </p:spTree>
    <p:extLst>
      <p:ext uri="{BB962C8B-B14F-4D97-AF65-F5344CB8AC3E}">
        <p14:creationId xmlns:p14="http://schemas.microsoft.com/office/powerpoint/2010/main" val="170481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plan</a:t>
            </a:r>
            <a:r>
              <a:rPr lang="en-US" baseline="0" dirty="0" smtClean="0"/>
              <a:t> to obtain a thorough understanding of optimal interaction control which will help us f</a:t>
            </a:r>
            <a:r>
              <a:rPr lang="en-US" dirty="0" smtClean="0"/>
              <a:t>ind</a:t>
            </a:r>
            <a:r>
              <a:rPr lang="en-US" baseline="0" dirty="0" smtClean="0"/>
              <a:t> the optimal interaction control by adjusting the gains and damping parameters.</a:t>
            </a:r>
          </a:p>
          <a:p>
            <a:endParaRPr lang="en-US" baseline="0" dirty="0" smtClean="0"/>
          </a:p>
          <a:p>
            <a:r>
              <a:rPr lang="en-US" baseline="0" dirty="0" smtClean="0"/>
              <a:t>At the end of project we plan to demonstrate the model with simulation and overachieving goal is to be able to do physical demonstration with the da Vinci kit by pulling a string held by the PSM to show use of admittance control</a:t>
            </a:r>
            <a:r>
              <a:rPr lang="en-US" baseline="0" dirty="0" smtClean="0"/>
              <a:t>.</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t>Deliverables</a:t>
            </a:r>
            <a:r>
              <a:rPr lang="en-US" b="1" baseline="0" dirty="0" smtClean="0"/>
              <a:t> achieved </a:t>
            </a:r>
            <a:r>
              <a:rPr lang="en-US" baseline="0" dirty="0" smtClean="0"/>
              <a:t>– Our team was able to achieve the primary objective of developing an active impedance controller and implementing it as a simulation for the PSM. We were also able to develop a haptic feedback and implement it as a simulation.</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20</a:t>
            </a:fld>
            <a:endParaRPr lang="en-US"/>
          </a:p>
        </p:txBody>
      </p:sp>
    </p:spTree>
    <p:extLst>
      <p:ext uri="{BB962C8B-B14F-4D97-AF65-F5344CB8AC3E}">
        <p14:creationId xmlns:p14="http://schemas.microsoft.com/office/powerpoint/2010/main" val="684311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21</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7176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22</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35438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24</a:t>
            </a:fld>
            <a:endParaRPr lang="en-US"/>
          </a:p>
        </p:txBody>
      </p:sp>
    </p:spTree>
    <p:extLst>
      <p:ext uri="{BB962C8B-B14F-4D97-AF65-F5344CB8AC3E}">
        <p14:creationId xmlns:p14="http://schemas.microsoft.com/office/powerpoint/2010/main" val="55905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plan</a:t>
            </a:r>
            <a:r>
              <a:rPr lang="en-US" baseline="0" dirty="0" smtClean="0"/>
              <a:t> to obtain a thorough understanding of optimal interaction control which will help us f</a:t>
            </a:r>
            <a:r>
              <a:rPr lang="en-US" dirty="0" smtClean="0"/>
              <a:t>ind</a:t>
            </a:r>
            <a:r>
              <a:rPr lang="en-US" baseline="0" dirty="0" smtClean="0"/>
              <a:t> the optimal interaction control by adjusting the gains and damping parameters.</a:t>
            </a:r>
          </a:p>
          <a:p>
            <a:endParaRPr lang="en-US" baseline="0" dirty="0" smtClean="0"/>
          </a:p>
          <a:p>
            <a:r>
              <a:rPr lang="en-US" baseline="0" dirty="0" smtClean="0"/>
              <a:t>At the end of project we plan to demonstrate the model with simulation and overachieving goal is to be able to do physical demonstration with the da Vinci kit by pulling a string held by the PSM to show use of admittance control.</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25</a:t>
            </a:fld>
            <a:endParaRPr lang="en-US"/>
          </a:p>
        </p:txBody>
      </p:sp>
    </p:spTree>
    <p:extLst>
      <p:ext uri="{BB962C8B-B14F-4D97-AF65-F5344CB8AC3E}">
        <p14:creationId xmlns:p14="http://schemas.microsoft.com/office/powerpoint/2010/main" val="684311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26</a:t>
            </a:fld>
            <a:endParaRPr lang="en-US"/>
          </a:p>
        </p:txBody>
      </p:sp>
    </p:spTree>
    <p:extLst>
      <p:ext uri="{BB962C8B-B14F-4D97-AF65-F5344CB8AC3E}">
        <p14:creationId xmlns:p14="http://schemas.microsoft.com/office/powerpoint/2010/main" val="4224260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00F2CE-DAA7-4DEE-8EED-08DDA41E7B9E}" type="slidenum">
              <a:rPr lang="en-US"/>
              <a:pPr/>
              <a:t>2</a:t>
            </a:fld>
            <a:endParaRPr lang="en-US"/>
          </a:p>
        </p:txBody>
      </p:sp>
      <p:sp>
        <p:nvSpPr>
          <p:cNvPr id="602114" name="Rectangle 2"/>
          <p:cNvSpPr>
            <a:spLocks noGrp="1" noRot="1" noChangeAspect="1" noChangeArrowheads="1" noTextEdit="1"/>
          </p:cNvSpPr>
          <p:nvPr>
            <p:ph type="sldImg"/>
          </p:nvPr>
        </p:nvSpPr>
        <p:spPr>
          <a:ln/>
        </p:spPr>
      </p:sp>
      <p:sp>
        <p:nvSpPr>
          <p:cNvPr id="602115" name="Rectangle 3"/>
          <p:cNvSpPr>
            <a:spLocks noGrp="1" noChangeArrowheads="1"/>
          </p:cNvSpPr>
          <p:nvPr>
            <p:ph type="body" idx="1"/>
          </p:nvPr>
        </p:nvSpPr>
        <p:spPr/>
        <p:txBody>
          <a:bodyPr/>
          <a:lstStyle/>
          <a:p>
            <a:r>
              <a:rPr lang="en-US" dirty="0" smtClean="0"/>
              <a:t> </a:t>
            </a:r>
            <a:endParaRPr lang="en-US" dirty="0"/>
          </a:p>
        </p:txBody>
      </p:sp>
    </p:spTree>
    <p:extLst>
      <p:ext uri="{BB962C8B-B14F-4D97-AF65-F5344CB8AC3E}">
        <p14:creationId xmlns:p14="http://schemas.microsoft.com/office/powerpoint/2010/main" val="3561098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Model design, Mathematical representation, Simulation of model, Analysis of result, Trade-off of model</a:t>
            </a:r>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3</a:t>
            </a:fld>
            <a:endParaRPr lang="en-US"/>
          </a:p>
        </p:txBody>
      </p:sp>
    </p:spTree>
    <p:extLst>
      <p:ext uri="{BB962C8B-B14F-4D97-AF65-F5344CB8AC3E}">
        <p14:creationId xmlns:p14="http://schemas.microsoft.com/office/powerpoint/2010/main" val="77845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5</a:t>
            </a:fld>
            <a:endParaRPr lang="en-US"/>
          </a:p>
        </p:txBody>
      </p:sp>
    </p:spTree>
    <p:extLst>
      <p:ext uri="{BB962C8B-B14F-4D97-AF65-F5344CB8AC3E}">
        <p14:creationId xmlns:p14="http://schemas.microsoft.com/office/powerpoint/2010/main" val="41493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E4EEC-242E-4699-A735-AC67A337252C}" type="slidenum">
              <a:rPr lang="en-US"/>
              <a:pPr/>
              <a:t>6</a:t>
            </a:fld>
            <a:endParaRPr lang="en-US"/>
          </a:p>
        </p:txBody>
      </p:sp>
      <p:sp>
        <p:nvSpPr>
          <p:cNvPr id="595970" name="Rectangle 2"/>
          <p:cNvSpPr>
            <a:spLocks noGrp="1" noRot="1" noChangeAspect="1" noChangeArrowheads="1" noTextEdit="1"/>
          </p:cNvSpPr>
          <p:nvPr>
            <p:ph type="sldImg"/>
          </p:nvPr>
        </p:nvSpPr>
        <p:spPr>
          <a:ln/>
        </p:spPr>
      </p:sp>
      <p:sp>
        <p:nvSpPr>
          <p:cNvPr id="595971" name="Rectangle 3"/>
          <p:cNvSpPr>
            <a:spLocks noGrp="1" noChangeArrowheads="1"/>
          </p:cNvSpPr>
          <p:nvPr>
            <p:ph type="body" idx="1"/>
          </p:nvPr>
        </p:nvSpPr>
        <p:spPr/>
        <p:txBody>
          <a:bodyPr/>
          <a:lstStyle/>
          <a:p>
            <a:pPr marL="0" lvl="1" defTabSz="966612">
              <a:defRPr/>
            </a:pPr>
            <a:r>
              <a:rPr lang="en-US" b="1" dirty="0" smtClean="0"/>
              <a:t>Primary Objective</a:t>
            </a:r>
            <a:r>
              <a:rPr lang="en-US" dirty="0" smtClean="0"/>
              <a:t>: To maintain the deflection of a soft body as the PSM tip pushes against the body.</a:t>
            </a:r>
          </a:p>
          <a:p>
            <a:pPr marL="0" lvl="1" defTabSz="966612">
              <a:defRPr/>
            </a:pPr>
            <a:r>
              <a:rPr lang="en-US" b="1" dirty="0" smtClean="0"/>
              <a:t>Primary Measurement</a:t>
            </a:r>
            <a:r>
              <a:rPr lang="en-US" dirty="0" smtClean="0"/>
              <a:t>: Monitoring the change in the PSM tip position and measuring the output current of the joint motors and the Jacobian to compute the PSM tip contact force.</a:t>
            </a:r>
            <a:br>
              <a:rPr lang="en-US" dirty="0" smtClean="0"/>
            </a:br>
            <a:endParaRPr lang="en-US" dirty="0" smtClean="0"/>
          </a:p>
          <a:p>
            <a:pPr marL="0" lvl="1" defTabSz="966612">
              <a:defRPr/>
            </a:pPr>
            <a:r>
              <a:rPr lang="en-US" b="1" dirty="0" smtClean="0"/>
              <a:t>Secondary Objective</a:t>
            </a:r>
            <a:r>
              <a:rPr lang="en-US" dirty="0" smtClean="0"/>
              <a:t>: To provide the operator of the MTM to experience the force at the PSM tip.</a:t>
            </a:r>
          </a:p>
          <a:p>
            <a:pPr marL="0" lvl="1" defTabSz="966612">
              <a:defRPr/>
            </a:pPr>
            <a:r>
              <a:rPr lang="en-US" b="1" dirty="0" smtClean="0"/>
              <a:t>Secondary Measurement</a:t>
            </a:r>
            <a:r>
              <a:rPr lang="en-US" dirty="0" smtClean="0"/>
              <a:t>:  </a:t>
            </a:r>
            <a:r>
              <a:rPr lang="en-US" sz="1300" dirty="0"/>
              <a:t>Monitor the contact force at the PSM tip and to measure the artificially produced force by the modeled actuator/sensor system at the MTM.</a:t>
            </a:r>
            <a:r>
              <a:rPr lang="en-US" dirty="0" smtClean="0"/>
              <a:t/>
            </a:r>
            <a:br>
              <a:rPr lang="en-US" dirty="0" smtClean="0"/>
            </a:br>
            <a:endParaRPr lang="en-US" dirty="0" smtClean="0"/>
          </a:p>
          <a:p>
            <a:pPr marL="0" lvl="1" defTabSz="966612">
              <a:defRPr/>
            </a:pPr>
            <a:endParaRPr lang="en-US" dirty="0"/>
          </a:p>
        </p:txBody>
      </p:sp>
    </p:spTree>
    <p:extLst>
      <p:ext uri="{BB962C8B-B14F-4D97-AF65-F5344CB8AC3E}">
        <p14:creationId xmlns:p14="http://schemas.microsoft.com/office/powerpoint/2010/main" val="3756181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project management, task breakdown and tracking</a:t>
            </a:r>
            <a:r>
              <a:rPr lang="en-US" baseline="0" dirty="0" smtClean="0"/>
              <a:t> progress we used </a:t>
            </a:r>
            <a:r>
              <a:rPr lang="en-US" baseline="0" dirty="0" err="1" smtClean="0"/>
              <a:t>Jira</a:t>
            </a:r>
            <a:r>
              <a:rPr lang="en-US" baseline="0" dirty="0" smtClean="0"/>
              <a:t>. The figure here shows the cumulative quantity of tasks that were worked on in the </a:t>
            </a:r>
            <a:r>
              <a:rPr lang="en-US" baseline="0" smtClean="0"/>
              <a:t>displayed timeline. </a:t>
            </a:r>
          </a:p>
          <a:p>
            <a:r>
              <a:rPr lang="en-US" baseline="0" smtClean="0"/>
              <a:t>As </a:t>
            </a:r>
            <a:r>
              <a:rPr lang="en-US" baseline="0" dirty="0" smtClean="0"/>
              <a:t>you can see the tasks kept growing as the project progressed and if you notice to the very right there is a slight spike. </a:t>
            </a:r>
          </a:p>
          <a:p>
            <a:r>
              <a:rPr lang="en-US" baseline="0" dirty="0" smtClean="0"/>
              <a:t>That is due to tasks that were pending were done. These were pending as we had issues with the program and simulation.</a:t>
            </a:r>
          </a:p>
          <a:p>
            <a:endParaRPr lang="en-US" baseline="0" dirty="0" smtClean="0"/>
          </a:p>
          <a:p>
            <a:r>
              <a:rPr lang="en-US" baseline="0" dirty="0" smtClean="0"/>
              <a:t>Since we were a team of 5 for efficiency we created two sub-teams. One team working on the primary objective – implementing impedance controller and the other team working on implementing the haptic feedback.</a:t>
            </a:r>
          </a:p>
          <a:p>
            <a:endParaRPr lang="en-US" baseline="0" dirty="0" smtClean="0"/>
          </a:p>
          <a:p>
            <a:r>
              <a:rPr lang="en-US" baseline="0" dirty="0" smtClean="0"/>
              <a:t>Source code was developed in </a:t>
            </a:r>
            <a:r>
              <a:rPr lang="en-US" baseline="0" dirty="0" err="1" smtClean="0"/>
              <a:t>Matlab</a:t>
            </a:r>
            <a:r>
              <a:rPr lang="en-US" baseline="0" dirty="0" smtClean="0"/>
              <a:t> and we used </a:t>
            </a:r>
            <a:r>
              <a:rPr lang="en-US" baseline="0" dirty="0" err="1" smtClean="0"/>
              <a:t>git</a:t>
            </a:r>
            <a:r>
              <a:rPr lang="en-US" baseline="0" dirty="0" smtClean="0"/>
              <a:t> for version control, sharing of code and primary project documentation.</a:t>
            </a:r>
          </a:p>
          <a:p>
            <a:endParaRPr lang="en-US" baseline="0" dirty="0" smtClean="0"/>
          </a:p>
          <a:p>
            <a:r>
              <a:rPr lang="en-US" baseline="0" dirty="0" smtClean="0"/>
              <a:t>For communication and sharing of reference materials we used Slack and </a:t>
            </a:r>
            <a:r>
              <a:rPr lang="en-US" baseline="0" dirty="0" err="1" smtClean="0"/>
              <a:t>Uber</a:t>
            </a:r>
            <a:r>
              <a:rPr lang="en-US" baseline="0" dirty="0" smtClean="0"/>
              <a:t> Conference for conference calls.</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7</a:t>
            </a:fld>
            <a:endParaRPr lang="en-US"/>
          </a:p>
        </p:txBody>
      </p:sp>
    </p:spTree>
    <p:extLst>
      <p:ext uri="{BB962C8B-B14F-4D97-AF65-F5344CB8AC3E}">
        <p14:creationId xmlns:p14="http://schemas.microsoft.com/office/powerpoint/2010/main" val="73518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a:t>
            </a:r>
            <a:r>
              <a:rPr lang="en-US" baseline="0" dirty="0" smtClean="0"/>
              <a:t> process we explored doing pursuing using Inverse Kinematics as a way to do position control and doing impedance control.</a:t>
            </a:r>
          </a:p>
          <a:p>
            <a:endParaRPr lang="en-US" baseline="0" dirty="0" smtClean="0"/>
          </a:p>
          <a:p>
            <a:r>
              <a:rPr lang="en-US" baseline="0" dirty="0" smtClean="0"/>
              <a:t>With further review of literature we ended up using resolved acceleration as a way to do position and hence implement impedance. Control.</a:t>
            </a:r>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8</a:t>
            </a:fld>
            <a:endParaRPr lang="en-US"/>
          </a:p>
        </p:txBody>
      </p:sp>
    </p:spTree>
    <p:extLst>
      <p:ext uri="{BB962C8B-B14F-4D97-AF65-F5344CB8AC3E}">
        <p14:creationId xmlns:p14="http://schemas.microsoft.com/office/powerpoint/2010/main" val="1273488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manipulator in general is a non-linear system with joints that are coupled which makes it challenging to control.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in order to linearize and de-couple the mechanical system the inverse dynamics control law shown in equation-1 is used which was developed from differential kinematics and Lagrangian.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equation basically is the Proportional Derivative controller with gravity compensation and provides regulation to a desired EE position and Orientation.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terms on the left side of equation-1 are – Inertia matrix, </a:t>
            </a:r>
            <a:r>
              <a:rPr lang="en-US" baseline="0" dirty="0" err="1" smtClean="0"/>
              <a:t>Coriolis</a:t>
            </a:r>
            <a:r>
              <a:rPr lang="en-US" baseline="0" dirty="0" smtClean="0"/>
              <a:t> matrix and the Gravity matrix.</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indicates that the dynamic parameters depend on - the mass, the first moment of inertia, the inertia tensor of each link and the friction of coefficient of each joint.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we make he = 0, meaning there is no force/moment at the end-effector.  Thus implying that EE has no interaction with the environment. Which is represented in equation-2</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when the EE is in contact then from inverse dynamics control law we get Equation 3 which indicates nonlinear coupling term due to the contact force.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a-q represents resolved acceleration in terms of the joint variables as shown in equation-4.</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Thus, we can get a relationship between EE position/orientation error, x-</a:t>
            </a:r>
            <a:r>
              <a:rPr lang="en-US" baseline="0" dirty="0" err="1" smtClean="0"/>
              <a:t>tilda</a:t>
            </a:r>
            <a:r>
              <a:rPr lang="en-US" baseline="0" dirty="0" smtClean="0"/>
              <a:t> and the EE contact force and moment, the h-e vector. The relationship is given by P(q) which is basically active impedance.</a:t>
            </a:r>
            <a:endParaRPr lang="en-US" dirty="0" smtClean="0"/>
          </a:p>
          <a:p>
            <a:endParaRPr lang="en-US" dirty="0"/>
          </a:p>
        </p:txBody>
      </p:sp>
      <p:sp>
        <p:nvSpPr>
          <p:cNvPr id="4" name="Slide Number Placeholder 3"/>
          <p:cNvSpPr>
            <a:spLocks noGrp="1"/>
          </p:cNvSpPr>
          <p:nvPr>
            <p:ph type="sldNum" sz="quarter" idx="10"/>
          </p:nvPr>
        </p:nvSpPr>
        <p:spPr/>
        <p:txBody>
          <a:bodyPr/>
          <a:lstStyle/>
          <a:p>
            <a:fld id="{78E4A049-8685-4352-9DC2-828F08FD542B}" type="slidenum">
              <a:rPr lang="en-US" smtClean="0"/>
              <a:pPr/>
              <a:t>9</a:t>
            </a:fld>
            <a:endParaRPr lang="en-US"/>
          </a:p>
        </p:txBody>
      </p:sp>
    </p:spTree>
    <p:extLst>
      <p:ext uri="{BB962C8B-B14F-4D97-AF65-F5344CB8AC3E}">
        <p14:creationId xmlns:p14="http://schemas.microsoft.com/office/powerpoint/2010/main" val="931978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block</a:t>
            </a:r>
            <a:r>
              <a:rPr lang="en-US" baseline="0" dirty="0" smtClean="0"/>
              <a:t> </a:t>
            </a:r>
            <a:r>
              <a:rPr lang="en-US" dirty="0" smtClean="0"/>
              <a:t>diagram</a:t>
            </a:r>
            <a:r>
              <a:rPr lang="en-US" baseline="0" dirty="0" smtClean="0"/>
              <a:t> shown is the representation of the mathematical model we discussed. </a:t>
            </a:r>
          </a:p>
          <a:p>
            <a:endParaRPr lang="en-US" baseline="0" dirty="0" smtClean="0"/>
          </a:p>
          <a:p>
            <a:r>
              <a:rPr lang="en-US" baseline="0" dirty="0" smtClean="0"/>
              <a:t>For this closed-loop control the desired trajectory, desired linear velocity and desired linear acceleration is known. We apply input torques to the manipulator to reduce the position error.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input torque is obtained from the inverse dynamics control as discussed in the previous slide, where basically we are solving for the joint acceleration based on the input resolved acceleration.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impedance controller basically provides the resolved acceleration and thus regulates the contact force and moment of the EE.</a:t>
            </a:r>
          </a:p>
          <a:p>
            <a:endParaRPr lang="en-US" baseline="0" dirty="0" smtClean="0"/>
          </a:p>
        </p:txBody>
      </p:sp>
      <p:sp>
        <p:nvSpPr>
          <p:cNvPr id="4" name="Slide Number Placeholder 3"/>
          <p:cNvSpPr>
            <a:spLocks noGrp="1"/>
          </p:cNvSpPr>
          <p:nvPr>
            <p:ph type="sldNum" sz="quarter" idx="10"/>
          </p:nvPr>
        </p:nvSpPr>
        <p:spPr/>
        <p:txBody>
          <a:bodyPr/>
          <a:lstStyle/>
          <a:p>
            <a:fld id="{78E4A049-8685-4352-9DC2-828F08FD542B}" type="slidenum">
              <a:rPr lang="en-US" smtClean="0"/>
              <a:pPr/>
              <a:t>10</a:t>
            </a:fld>
            <a:endParaRPr lang="en-US"/>
          </a:p>
        </p:txBody>
      </p:sp>
    </p:spTree>
    <p:extLst>
      <p:ext uri="{BB962C8B-B14F-4D97-AF65-F5344CB8AC3E}">
        <p14:creationId xmlns:p14="http://schemas.microsoft.com/office/powerpoint/2010/main" val="74062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b="1"/>
            </a:lvl1pPr>
          </a:lstStyle>
          <a:p>
            <a:r>
              <a:rPr lang="en-US"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3400" y="990600"/>
            <a:ext cx="2743200" cy="889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r>
              <a:rPr lang="en-US" smtClean="0"/>
              <a:t>Click icon to add picture</a:t>
            </a:r>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249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943259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41648"/>
            <a:ext cx="6858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06064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chemeClr val="accent1"/>
        </a:solidFill>
        <a:effectLst/>
      </p:bgPr>
    </p:bg>
    <p:spTree>
      <p:nvGrpSpPr>
        <p:cNvPr id="1" name=""/>
        <p:cNvGrpSpPr/>
        <p:nvPr/>
      </p:nvGrpSpPr>
      <p:grpSpPr>
        <a:xfrm>
          <a:off x="0" y="0"/>
          <a:ext cx="0" cy="0"/>
          <a:chOff x="0" y="0"/>
          <a:chExt cx="0" cy="0"/>
        </a:xfrm>
      </p:grpSpPr>
      <p:pic>
        <p:nvPicPr>
          <p:cNvPr id="8"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85590" y="2981885"/>
            <a:ext cx="3958410" cy="3876114"/>
          </a:xfrm>
          <a:prstGeom prst="rect">
            <a:avLst/>
          </a:prstGeom>
        </p:spPr>
      </p:pic>
      <p:sp>
        <p:nvSpPr>
          <p:cNvPr id="2" name="Title 1"/>
          <p:cNvSpPr>
            <a:spLocks noGrp="1"/>
          </p:cNvSpPr>
          <p:nvPr>
            <p:ph type="title"/>
          </p:nvPr>
        </p:nvSpPr>
        <p:spPr>
          <a:xfrm>
            <a:off x="762000" y="685800"/>
            <a:ext cx="6858000" cy="1676400"/>
          </a:xfrm>
        </p:spPr>
        <p:txBody>
          <a:bodyPr anchor="b" anchorCtr="0"/>
          <a:lstStyle>
            <a:lvl1pPr algn="l">
              <a:defRPr lang="en-US" sz="4000"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2000" y="2362200"/>
            <a:ext cx="6858000" cy="914400"/>
          </a:xfrm>
        </p:spPr>
        <p:txBody>
          <a:bodyPr anchor="t" anchorCtr="0">
            <a:normAutofit/>
          </a:bodyPr>
          <a:lstStyle>
            <a:lvl1pPr marL="0" indent="0">
              <a:buNone/>
              <a:defRPr sz="28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1623213315"/>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3973370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3245494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99202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807416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097" y="6391656"/>
            <a:ext cx="459297" cy="365125"/>
          </a:xfrm>
        </p:spPr>
        <p:txBody>
          <a:bodyPr/>
          <a:lstStyle>
            <a:lvl1pPr>
              <a:defRPr>
                <a:solidFill>
                  <a:schemeClr val="tx1"/>
                </a:solidFill>
              </a:defRPr>
            </a:lvl1p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lvl1pPr>
              <a:defRPr>
                <a:solidFill>
                  <a:schemeClr val="tx1"/>
                </a:solidFill>
              </a:defRPr>
            </a:lvl1pPr>
            <a:extLst/>
          </a:lstStyle>
          <a:p>
            <a:endParaRPr lang="en-US" dirty="0"/>
          </a:p>
        </p:txBody>
      </p:sp>
    </p:spTree>
    <p:extLst>
      <p:ext uri="{BB962C8B-B14F-4D97-AF65-F5344CB8AC3E}">
        <p14:creationId xmlns:p14="http://schemas.microsoft.com/office/powerpoint/2010/main" val="29610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2">
    <p:bg>
      <p:bgPr>
        <a:solidFill>
          <a:srgbClr val="AB192D"/>
        </a:solidFill>
        <a:effectLst/>
      </p:bgPr>
    </p:bg>
    <p:spTree>
      <p:nvGrpSpPr>
        <p:cNvPr id="1" name=""/>
        <p:cNvGrpSpPr/>
        <p:nvPr/>
      </p:nvGrpSpPr>
      <p:grpSpPr>
        <a:xfrm>
          <a:off x="0" y="0"/>
          <a:ext cx="0" cy="0"/>
          <a:chOff x="0" y="0"/>
          <a:chExt cx="0" cy="0"/>
        </a:xfrm>
      </p:grpSpPr>
      <p:pic>
        <p:nvPicPr>
          <p:cNvPr id="9"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352" y="986500"/>
            <a:ext cx="2743200" cy="886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2286000"/>
            <a:ext cx="6858000" cy="1524000"/>
          </a:xfrm>
        </p:spPr>
        <p:txBody>
          <a:bodyPr>
            <a:noAutofit/>
          </a:bodyPr>
          <a:lstStyle>
            <a:lvl1pPr>
              <a:defRPr sz="4000" b="1">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038600"/>
            <a:ext cx="6858000" cy="990600"/>
          </a:xfrm>
        </p:spPr>
        <p:txBody>
          <a:bodyPr anchor="t" anchorCtr="0">
            <a:normAutofit/>
          </a:bodyPr>
          <a:lstStyle>
            <a:lvl1pPr marL="0" indent="0" algn="l">
              <a:buNone/>
              <a:defRPr sz="2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84648" y="2980944"/>
            <a:ext cx="3959371" cy="3877055"/>
          </a:xfrm>
          <a:prstGeom prst="rect">
            <a:avLst/>
          </a:prstGeom>
        </p:spPr>
      </p:pic>
    </p:spTree>
    <p:extLst>
      <p:ext uri="{BB962C8B-B14F-4D97-AF65-F5344CB8AC3E}">
        <p14:creationId xmlns:p14="http://schemas.microsoft.com/office/powerpoint/2010/main" val="3163066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dirty="0"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4286045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Picture Placeholder 5"/>
          <p:cNvSpPr>
            <a:spLocks noGrp="1"/>
          </p:cNvSpPr>
          <p:nvPr>
            <p:ph type="pic" sz="quarter" idx="12"/>
          </p:nvPr>
        </p:nvSpPr>
        <p:spPr>
          <a:xfrm>
            <a:off x="457200" y="1524000"/>
            <a:ext cx="5867400" cy="4648200"/>
          </a:xfrm>
        </p:spPr>
        <p:txBody>
          <a:bodyPr/>
          <a:lstStyle/>
          <a:p>
            <a:endParaRPr lang="en-US"/>
          </a:p>
        </p:txBody>
      </p:sp>
      <p:sp>
        <p:nvSpPr>
          <p:cNvPr id="8" name="Text Placeholder 7"/>
          <p:cNvSpPr>
            <a:spLocks noGrp="1"/>
          </p:cNvSpPr>
          <p:nvPr>
            <p:ph type="body" sz="quarter" idx="13"/>
          </p:nvPr>
        </p:nvSpPr>
        <p:spPr>
          <a:xfrm>
            <a:off x="6553200" y="1524000"/>
            <a:ext cx="21336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79207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2225" y="1433513"/>
            <a:ext cx="4019550" cy="3990975"/>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0" name="Picture 9" descr="greyWatermark-20.png"/>
          <p:cNvPicPr>
            <a:picLocks noChangeAspect="1"/>
          </p:cNvPicPr>
          <p:nvPr userDrawn="1"/>
        </p:nvPicPr>
        <p:blipFill>
          <a:blip r:embed="rId2" cstate="print"/>
          <a:stretch>
            <a:fillRect/>
          </a:stretch>
        </p:blipFill>
        <p:spPr>
          <a:xfrm>
            <a:off x="5185590" y="2981885"/>
            <a:ext cx="3958410" cy="3876115"/>
          </a:xfrm>
          <a:prstGeom prst="rect">
            <a:avLst/>
          </a:prstGeom>
        </p:spPr>
      </p:pic>
      <p:sp>
        <p:nvSpPr>
          <p:cNvPr id="7" name="Rectangle 6"/>
          <p:cNvSpPr/>
          <p:nvPr/>
        </p:nvSpPr>
        <p:spPr>
          <a:xfrm>
            <a:off x="0" y="0"/>
            <a:ext cx="9144000" cy="1143000"/>
          </a:xfrm>
          <a:prstGeom prst="rect">
            <a:avLst/>
          </a:prstGeom>
          <a:solidFill>
            <a:schemeClr val="bg2"/>
          </a:solidFill>
          <a:ln>
            <a:noFill/>
          </a:ln>
          <a:effectLst>
            <a:innerShdw blurRad="215900" dist="76200" dir="54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1447800"/>
            <a:ext cx="6858000" cy="1676400"/>
          </a:xfrm>
        </p:spPr>
        <p:txBody>
          <a:bodyPr anchor="b" anchorCtr="0"/>
          <a:lstStyle>
            <a:lvl1pPr algn="l">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31242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FEBEB0A-9E3D-4B14-9782-E2AE3DA60D96}" type="slidenum">
              <a:rPr lang="en-US" smtClean="0"/>
              <a:pPr/>
              <a:t>‹#›</a:t>
            </a:fld>
            <a:endParaRPr lang="en-US"/>
          </a:p>
        </p:txBody>
      </p:sp>
      <p:sp>
        <p:nvSpPr>
          <p:cNvPr id="9"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extLst/>
          </a:lstStyle>
          <a:p>
            <a:r>
              <a:rPr lang="en-US" noProof="1" smtClean="0"/>
              <a:t>Click to edit Master title style</a:t>
            </a:r>
            <a:endParaRPr lang="en-US" dirty="0"/>
          </a:p>
        </p:txBody>
      </p:sp>
      <p:sp>
        <p:nvSpPr>
          <p:cNvPr id="14" name="Rectangle 6"/>
          <p:cNvSpPr>
            <a:spLocks noGrp="1"/>
          </p:cNvSpPr>
          <p:nvPr>
            <p:ph idx="1"/>
          </p:nvPr>
        </p:nvSpPr>
        <p:spPr/>
        <p:txBody>
          <a:bodyPr/>
          <a:lstStyle>
            <a:extLst/>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27" name="Rectangle 19"/>
          <p:cNvSpPr>
            <a:spLocks noGrp="1"/>
          </p:cNvSpPr>
          <p:nvPr>
            <p:ph type="ftr" sz="quarter" idx="11"/>
          </p:nvPr>
        </p:nvSpPr>
        <p:spPr/>
        <p:txBody>
          <a:bodyPr/>
          <a:lstStyle>
            <a:extLst/>
          </a:lstStyle>
          <a:p>
            <a:endParaRPr lang="en-US" dirty="0"/>
          </a:p>
        </p:txBody>
      </p:sp>
      <p:sp>
        <p:nvSpPr>
          <p:cNvPr id="24" name="Rectangle 26"/>
          <p:cNvSpPr>
            <a:spLocks noGrp="1"/>
          </p:cNvSpPr>
          <p:nvPr>
            <p:ph type="sldNum" sz="quarter" idx="12"/>
          </p:nvPr>
        </p:nvSpPr>
        <p:spPr/>
        <p:txBody>
          <a:bodyPr/>
          <a:lstStyle>
            <a:extLst/>
          </a:lstStyle>
          <a:p>
            <a:fld id="{963B0023-0CED-47F7-85AE-654F0B232C29}" type="slidenum">
              <a:rPr lang="en-US" smtClean="0"/>
              <a:pPr/>
              <a:t>‹#›</a:t>
            </a:fld>
            <a:endParaRPr lang="en-US" dirty="0"/>
          </a:p>
        </p:txBody>
      </p:sp>
    </p:spTree>
    <p:extLst>
      <p:ext uri="{BB962C8B-B14F-4D97-AF65-F5344CB8AC3E}">
        <p14:creationId xmlns:p14="http://schemas.microsoft.com/office/powerpoint/2010/main" val="4115709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20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36576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dirty="0"/>
          </a:p>
        </p:txBody>
      </p:sp>
      <p:sp>
        <p:nvSpPr>
          <p:cNvPr id="6"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620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20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1496736"/>
            <a:ext cx="3657600" cy="639762"/>
          </a:xfrm>
        </p:spPr>
        <p:txBody>
          <a:bodyPr anchor="b">
            <a:noAutofit/>
          </a:bodyPr>
          <a:lstStyle>
            <a:lvl1pPr marL="0" indent="0">
              <a:buNone/>
              <a:defRPr sz="2000" b="1">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8200" y="2216400"/>
            <a:ext cx="36576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dirty="0"/>
          </a:p>
        </p:txBody>
      </p:sp>
      <p:sp>
        <p:nvSpPr>
          <p:cNvPr id="4"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91656"/>
            <a:ext cx="459297" cy="365125"/>
          </a:xfrm>
        </p:spPr>
        <p:txBody>
          <a:bodyPr/>
          <a:lstStyle/>
          <a:p>
            <a:fld id="{BFEBEB0A-9E3D-4B14-9782-E2AE3DA60D96}" type="slidenum">
              <a:rPr lang="en-US" smtClean="0"/>
              <a:pPr/>
              <a:t>‹#›</a:t>
            </a:fld>
            <a:endParaRPr lang="en-US" dirty="0"/>
          </a:p>
        </p:txBody>
      </p:sp>
      <p:sp>
        <p:nvSpPr>
          <p:cNvPr id="3" name="Rectangle 19"/>
          <p:cNvSpPr>
            <a:spLocks noGrp="1"/>
          </p:cNvSpPr>
          <p:nvPr>
            <p:ph type="ftr" sz="quarter" idx="11"/>
          </p:nvPr>
        </p:nvSpPr>
        <p:spPr>
          <a:xfrm>
            <a:off x="457200" y="6400800"/>
            <a:ext cx="5105400" cy="304800"/>
          </a:xfrm>
        </p:spPr>
        <p:txBody>
          <a:bodyPr/>
          <a:lstStyle>
            <a:extLst/>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305800" cy="1066800"/>
          </a:xfrm>
        </p:spPr>
        <p:txBody>
          <a:bodyPr anchor="b">
            <a:normAutofit/>
          </a:bodyPr>
          <a:lstStyle>
            <a:lvl1pPr algn="l">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3392782" y="1524000"/>
            <a:ext cx="5294018"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43917" y="1524000"/>
            <a:ext cx="2673657" cy="4648200"/>
          </a:xfrm>
        </p:spPr>
        <p:txBody>
          <a:bodyPr>
            <a:normAutofit/>
          </a:bodyPr>
          <a:lstStyle>
            <a:lvl1pPr marL="0" indent="0">
              <a:buNone/>
              <a:defRPr sz="20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1359110" y="35814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457200" y="6400800"/>
            <a:ext cx="5105400" cy="304800"/>
          </a:xfrm>
        </p:spPr>
        <p:txBody>
          <a:bodyPr/>
          <a:lstStyle>
            <a:extLst/>
          </a:lstStyle>
          <a:p>
            <a:endParaRPr lang="en-US" dirty="0"/>
          </a:p>
        </p:txBody>
      </p:sp>
    </p:spTree>
    <p:extLst>
      <p:ext uri="{BB962C8B-B14F-4D97-AF65-F5344CB8AC3E}">
        <p14:creationId xmlns:p14="http://schemas.microsoft.com/office/powerpoint/2010/main" val="29353383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1" y="6387664"/>
            <a:ext cx="4572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bg2"/>
                </a:solidFill>
                <a:latin typeface="Times New Roman" pitchFamily="18" charset="0"/>
                <a:cs typeface="Times New Roman" pitchFamily="18" charset="0"/>
              </a:rPr>
              <a:t>Worcester Polytechnic Institute</a:t>
            </a:r>
            <a:endParaRPr lang="en-US" dirty="0">
              <a:solidFill>
                <a:schemeClr val="bg2"/>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2" r:id="rId2"/>
    <p:sldLayoutId id="2147483663" r:id="rId3"/>
    <p:sldLayoutId id="2147483695" r:id="rId4"/>
    <p:sldLayoutId id="2147483664" r:id="rId5"/>
    <p:sldLayoutId id="2147483665" r:id="rId6"/>
    <p:sldLayoutId id="2147483666" r:id="rId7"/>
    <p:sldLayoutId id="2147483667" r:id="rId8"/>
    <p:sldLayoutId id="2147483683" r:id="rId9"/>
    <p:sldLayoutId id="2147483696" r:id="rId10"/>
    <p:sldLayoutId id="2147483708" r:id="rId1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2900"/>
            <a:ext cx="8229600" cy="800100"/>
          </a:xfrm>
          <a:prstGeom prst="rect">
            <a:avLst/>
          </a:prstGeom>
        </p:spPr>
        <p:txBody>
          <a:bodyPr vert="horz" lIns="91440" tIns="45720" rIns="91440" bIns="4572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24000"/>
            <a:ext cx="8229600" cy="4648200"/>
          </a:xfrm>
          <a:prstGeom prst="rect">
            <a:avLst/>
          </a:prstGeom>
        </p:spPr>
        <p:txBody>
          <a:bodyPr vert="horz" lIns="91440" tIns="45720" rIns="91440" bIns="45720" rtlCol="0" anchor="t" anchorCtr="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 y="6391657"/>
            <a:ext cx="4572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dirty="0"/>
          </a:p>
        </p:txBody>
      </p:sp>
      <p:sp>
        <p:nvSpPr>
          <p:cNvPr id="9" name="Rectangle 8"/>
          <p:cNvSpPr/>
          <p:nvPr/>
        </p:nvSpPr>
        <p:spPr>
          <a:xfrm>
            <a:off x="457200" y="1234966"/>
            <a:ext cx="86868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5486400" y="6400800"/>
            <a:ext cx="3352800" cy="369332"/>
          </a:xfrm>
          <a:prstGeom prst="rect">
            <a:avLst/>
          </a:prstGeom>
          <a:noFill/>
          <a:ln>
            <a:noFill/>
          </a:ln>
        </p:spPr>
        <p:txBody>
          <a:bodyPr wrap="square" rtlCol="0">
            <a:spAutoFit/>
          </a:bodyPr>
          <a:lstStyle/>
          <a:p>
            <a:pPr algn="r"/>
            <a:r>
              <a:rPr lang="en-US" dirty="0" smtClean="0">
                <a:solidFill>
                  <a:schemeClr val="tx1"/>
                </a:solidFill>
                <a:latin typeface="Times New Roman" pitchFamily="18" charset="0"/>
                <a:cs typeface="Times New Roman" pitchFamily="18" charset="0"/>
              </a:rPr>
              <a:t>Worcester Polytechnic Institute</a:t>
            </a:r>
            <a:endParaRPr lang="en-US" dirty="0">
              <a:solidFill>
                <a:schemeClr val="tx1"/>
              </a:solidFill>
              <a:latin typeface="Times New Roman" pitchFamily="18" charset="0"/>
              <a:cs typeface="Times New Roman" pitchFamily="18" charset="0"/>
            </a:endParaRPr>
          </a:p>
        </p:txBody>
      </p:sp>
      <p:sp>
        <p:nvSpPr>
          <p:cNvPr id="13" name="Footer Placeholder 2"/>
          <p:cNvSpPr>
            <a:spLocks noGrp="1"/>
          </p:cNvSpPr>
          <p:nvPr>
            <p:ph type="ftr" sz="quarter" idx="3"/>
          </p:nvPr>
        </p:nvSpPr>
        <p:spPr>
          <a:xfrm>
            <a:off x="457200" y="6400800"/>
            <a:ext cx="5105400" cy="304800"/>
          </a:xfrm>
          <a:prstGeom prst="rect">
            <a:avLst/>
          </a:prstGeom>
        </p:spPr>
        <p:txBody>
          <a:bodyPr/>
          <a:lstStyle>
            <a:lvl1pPr>
              <a:defRPr sz="1600" b="0">
                <a:solidFill>
                  <a:schemeClr val="tx1"/>
                </a:solidFill>
              </a:defRPr>
            </a:lvl1pPr>
          </a:lstStyle>
          <a:p>
            <a:endParaRPr lang="en-US" dirty="0"/>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8.png"/><Relationship Id="rId6" Type="http://schemas.openxmlformats.org/officeDocument/2006/relationships/image" Target="../media/image9.jpe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JPG"/><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8.png"/><Relationship Id="rId1" Type="http://schemas.microsoft.com/office/2007/relationships/media" Target="../media/media2.mp3"/><Relationship Id="rId2" Type="http://schemas.openxmlformats.org/officeDocument/2006/relationships/audio" Target="../media/media2.mp3"/></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3.xml"/><Relationship Id="rId5" Type="http://schemas.openxmlformats.org/officeDocument/2006/relationships/image" Target="../media/image8.png"/><Relationship Id="rId1" Type="http://schemas.microsoft.com/office/2007/relationships/media" Target="../media/media6.mp3"/><Relationship Id="rId2" Type="http://schemas.openxmlformats.org/officeDocument/2006/relationships/audio" Target="../media/media6.mp3"/></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15.xml"/><Relationship Id="rId5" Type="http://schemas.openxmlformats.org/officeDocument/2006/relationships/image" Target="../media/image8.png"/><Relationship Id="rId1" Type="http://schemas.microsoft.com/office/2007/relationships/media" Target="../media/media7.wav"/><Relationship Id="rId2" Type="http://schemas.openxmlformats.org/officeDocument/2006/relationships/audio" Target="../media/media7.wav"/></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6.xml"/><Relationship Id="rId5" Type="http://schemas.openxmlformats.org/officeDocument/2006/relationships/image" Target="../media/image8.png"/><Relationship Id="rId1" Type="http://schemas.microsoft.com/office/2007/relationships/media" Target="../media/media8.mp3"/><Relationship Id="rId2" Type="http://schemas.openxmlformats.org/officeDocument/2006/relationships/audio" Target="../media/media8.mp3"/></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7.xml"/><Relationship Id="rId5" Type="http://schemas.openxmlformats.org/officeDocument/2006/relationships/image" Target="../media/image8.png"/><Relationship Id="rId1" Type="http://schemas.microsoft.com/office/2007/relationships/media" Target="../media/media9.wav"/><Relationship Id="rId2" Type="http://schemas.openxmlformats.org/officeDocument/2006/relationships/audio" Target="../media/media9.wav"/></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8.png"/><Relationship Id="rId1" Type="http://schemas.microsoft.com/office/2007/relationships/media" Target="../media/media10.mp3"/><Relationship Id="rId2" Type="http://schemas.openxmlformats.org/officeDocument/2006/relationships/audio" Target="../media/media10.mp3"/></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pn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2.png"/><Relationship Id="rId1" Type="http://schemas.microsoft.com/office/2007/relationships/media" Target="../media/media11.mp3"/><Relationship Id="rId2" Type="http://schemas.openxmlformats.org/officeDocument/2006/relationships/audio" Target="../media/media11.mp3"/></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3.xml"/><Relationship Id="rId5" Type="http://schemas.openxmlformats.org/officeDocument/2006/relationships/image" Target="../media/image8.png"/><Relationship Id="rId1" Type="http://schemas.microsoft.com/office/2007/relationships/media" Target="../media/media3.mp3"/><Relationship Id="rId2" Type="http://schemas.openxmlformats.org/officeDocument/2006/relationships/audio" Target="../media/media3.mp3"/></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pn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1" Type="http://schemas.microsoft.com/office/2007/relationships/media" Target="../media/media4.mp3"/><Relationship Id="rId2" Type="http://schemas.openxmlformats.org/officeDocument/2006/relationships/audio" Target="../media/media4.mp3"/></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5.xml"/><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4.png"/><Relationship Id="rId1" Type="http://schemas.microsoft.com/office/2007/relationships/media" Target="../media/media5.mp3"/><Relationship Id="rId2" Type="http://schemas.openxmlformats.org/officeDocument/2006/relationships/audio" Target="../media/media5.mp3"/></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1" Type="http://schemas.openxmlformats.org/officeDocument/2006/relationships/image" Target="../media/image19.wmf"/><Relationship Id="rId12" Type="http://schemas.openxmlformats.org/officeDocument/2006/relationships/oleObject" Target="../embeddings/oleObject5.bin"/><Relationship Id="rId13" Type="http://schemas.openxmlformats.org/officeDocument/2006/relationships/image" Target="../media/image20.wmf"/><Relationship Id="rId14" Type="http://schemas.openxmlformats.org/officeDocument/2006/relationships/oleObject" Target="../embeddings/oleObject6.bin"/><Relationship Id="rId15" Type="http://schemas.openxmlformats.org/officeDocument/2006/relationships/image" Target="../media/image21.wmf"/><Relationship Id="rId1" Type="http://schemas.openxmlformats.org/officeDocument/2006/relationships/vmlDrawing" Target="../drawings/vmlDrawing1.vml"/><Relationship Id="rId2" Type="http://schemas.openxmlformats.org/officeDocument/2006/relationships/slideLayout" Target="../slideLayouts/slideLayout4.xml"/><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16.wmf"/><Relationship Id="rId6" Type="http://schemas.openxmlformats.org/officeDocument/2006/relationships/oleObject" Target="../embeddings/oleObject2.bin"/><Relationship Id="rId7" Type="http://schemas.openxmlformats.org/officeDocument/2006/relationships/image" Target="../media/image17.wmf"/><Relationship Id="rId8" Type="http://schemas.openxmlformats.org/officeDocument/2006/relationships/oleObject" Target="../embeddings/oleObject3.bin"/><Relationship Id="rId9" Type="http://schemas.openxmlformats.org/officeDocument/2006/relationships/image" Target="../media/image18.wmf"/><Relationship Id="rId10"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40168"/>
            <a:ext cx="4191000" cy="1752600"/>
          </a:xfrm>
        </p:spPr>
        <p:txBody>
          <a:bodyPr/>
          <a:lstStyle/>
          <a:p>
            <a:r>
              <a:rPr lang="en-US" sz="3200" dirty="0" smtClean="0"/>
              <a:t>Robot Dynamics</a:t>
            </a:r>
            <a:br>
              <a:rPr lang="en-US" sz="3200" dirty="0" smtClean="0"/>
            </a:br>
            <a:r>
              <a:rPr lang="en-US" sz="3200" dirty="0" smtClean="0"/>
              <a:t>RBE-501</a:t>
            </a:r>
            <a:br>
              <a:rPr lang="en-US" sz="3200" dirty="0" smtClean="0"/>
            </a:br>
            <a:r>
              <a:rPr lang="en-US" sz="3200" dirty="0" smtClean="0"/>
              <a:t>Spring 2016</a:t>
            </a:r>
            <a:endParaRPr lang="en-US" sz="3200" dirty="0"/>
          </a:p>
        </p:txBody>
      </p:sp>
      <p:sp>
        <p:nvSpPr>
          <p:cNvPr id="3" name="Subtitle 2"/>
          <p:cNvSpPr>
            <a:spLocks noGrp="1"/>
          </p:cNvSpPr>
          <p:nvPr>
            <p:ph type="subTitle" idx="1"/>
          </p:nvPr>
        </p:nvSpPr>
        <p:spPr>
          <a:xfrm>
            <a:off x="457200" y="4724400"/>
            <a:ext cx="8610600" cy="1663264"/>
          </a:xfrm>
        </p:spPr>
        <p:txBody>
          <a:bodyPr>
            <a:normAutofit/>
          </a:bodyPr>
          <a:lstStyle/>
          <a:p>
            <a:r>
              <a:rPr lang="en-US" dirty="0" smtClean="0"/>
              <a:t>Admittance Control of the </a:t>
            </a:r>
            <a:r>
              <a:rPr lang="en-US" dirty="0" err="1" smtClean="0"/>
              <a:t>dVRK</a:t>
            </a:r>
            <a:r>
              <a:rPr lang="en-US" dirty="0" smtClean="0"/>
              <a:t> PSM</a:t>
            </a:r>
          </a:p>
          <a:p>
            <a:r>
              <a:rPr lang="en-US" dirty="0" smtClean="0"/>
              <a:t>Final Presentation</a:t>
            </a:r>
            <a:endParaRPr lang="en-US" dirty="0" smtClean="0"/>
          </a:p>
          <a:p>
            <a:r>
              <a:rPr lang="en-US" dirty="0" smtClean="0"/>
              <a:t>Team # 3</a:t>
            </a:r>
            <a:endParaRPr lang="en-US" dirty="0"/>
          </a:p>
        </p:txBody>
      </p:sp>
      <p:sp>
        <p:nvSpPr>
          <p:cNvPr id="4" name="Slide Number Placeholder 3"/>
          <p:cNvSpPr>
            <a:spLocks noGrp="1"/>
          </p:cNvSpPr>
          <p:nvPr>
            <p:ph type="sldNum" sz="quarter" idx="4294967295"/>
          </p:nvPr>
        </p:nvSpPr>
        <p:spPr>
          <a:xfrm>
            <a:off x="0" y="6387664"/>
            <a:ext cx="535497" cy="365125"/>
          </a:xfrm>
        </p:spPr>
        <p:txBody>
          <a:bodyPr/>
          <a:lstStyle/>
          <a:p>
            <a:fld id="{BFEBEB0A-9E3D-4B14-9782-E2AE3DA60D96}" type="slidenum">
              <a:rPr lang="en-US" smtClean="0"/>
              <a:pPr/>
              <a:t>1</a:t>
            </a:fld>
            <a:endParaRPr lang="en-US" dirty="0"/>
          </a:p>
        </p:txBody>
      </p:sp>
      <p:pic>
        <p:nvPicPr>
          <p:cNvPr id="5" name="Opening 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33800" y="7162800"/>
            <a:ext cx="609600" cy="609600"/>
          </a:xfrm>
          <a:prstGeom prst="rect">
            <a:avLst/>
          </a:prstGeom>
        </p:spPr>
      </p:pic>
      <p:pic>
        <p:nvPicPr>
          <p:cNvPr id="1026" name="Picture 2" descr="https://raw.githubusercontent.com/wiki/jhu-dvrk/sawIntuitiveResearchKit/ControllerWithPS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0100" y="1255930"/>
            <a:ext cx="4218394" cy="2624138"/>
          </a:xfrm>
          <a:prstGeom prst="rect">
            <a:avLst/>
          </a:prstGeom>
          <a:noFill/>
        </p:spPr>
      </p:pic>
    </p:spTree>
    <p:extLst>
      <p:ext uri="{BB962C8B-B14F-4D97-AF65-F5344CB8AC3E}">
        <p14:creationId xmlns:p14="http://schemas.microsoft.com/office/powerpoint/2010/main" val="3318998597"/>
      </p:ext>
    </p:extLst>
  </p:cSld>
  <p:clrMapOvr>
    <a:masterClrMapping/>
  </p:clrMapOvr>
  <mc:AlternateContent xmlns:mc="http://schemas.openxmlformats.org/markup-compatibility/2006" xmlns:p14="http://schemas.microsoft.com/office/powerpoint/2010/main">
    <mc:Choice Requires="p14">
      <p:transition spd="slow" p14:dur="2000" advClick="0" advTm="70"/>
    </mc:Choice>
    <mc:Fallback xmlns="">
      <p:transition spd="slow" advClick="0" advTm="7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Impedance Controller </a:t>
            </a:r>
            <a:br>
              <a:rPr lang="en-US" sz="2800" dirty="0" smtClean="0"/>
            </a:br>
            <a:r>
              <a:rPr lang="en-US" sz="2800" dirty="0" smtClean="0"/>
              <a:t>Model</a:t>
            </a:r>
            <a:endParaRPr lang="en-US" sz="28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10</a:t>
            </a:fld>
            <a:endParaRPr lang="en-US" dirty="0"/>
          </a:p>
        </p:txBody>
      </p:sp>
      <p:pic>
        <p:nvPicPr>
          <p:cNvPr id="61" name="Picture 60" descr="ImpCtrl-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71600"/>
            <a:ext cx="7239000" cy="3124200"/>
          </a:xfrm>
          <a:prstGeom prst="rect">
            <a:avLst/>
          </a:prstGeom>
        </p:spPr>
      </p:pic>
      <p:pic>
        <p:nvPicPr>
          <p:cNvPr id="63" name="Picture 62" descr="ImpCtrl-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495800"/>
            <a:ext cx="5314950" cy="1933457"/>
          </a:xfrm>
          <a:prstGeom prst="rect">
            <a:avLst/>
          </a:prstGeom>
        </p:spPr>
      </p:pic>
      <p:grpSp>
        <p:nvGrpSpPr>
          <p:cNvPr id="126" name="Group 125"/>
          <p:cNvGrpSpPr/>
          <p:nvPr/>
        </p:nvGrpSpPr>
        <p:grpSpPr>
          <a:xfrm>
            <a:off x="6553200" y="4953000"/>
            <a:ext cx="2026575" cy="1100185"/>
            <a:chOff x="488024" y="2709815"/>
            <a:chExt cx="2642635" cy="1379634"/>
          </a:xfrm>
        </p:grpSpPr>
        <p:cxnSp>
          <p:nvCxnSpPr>
            <p:cNvPr id="96" name="Straight Connector 95"/>
            <p:cNvCxnSpPr/>
            <p:nvPr/>
          </p:nvCxnSpPr>
          <p:spPr>
            <a:xfrm rot="5400000">
              <a:off x="56055" y="3501835"/>
              <a:ext cx="1067217" cy="113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rot="5400000">
              <a:off x="488024" y="3120686"/>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rot="5400000">
              <a:off x="488024" y="3229101"/>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rot="5400000">
              <a:off x="488024" y="3374785"/>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rot="5400000">
              <a:off x="488024" y="3527245"/>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rot="5400000">
              <a:off x="488024" y="3679705"/>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rot="5400000">
              <a:off x="488024" y="3832164"/>
              <a:ext cx="101640" cy="101640"/>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a:xfrm>
              <a:off x="589664" y="3120686"/>
              <a:ext cx="355739"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flipH="1" flipV="1">
              <a:off x="919993" y="3044456"/>
              <a:ext cx="101640"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919993" y="3095276"/>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5400000" flipH="1" flipV="1">
              <a:off x="970813" y="3095276"/>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16200000" flipH="1">
              <a:off x="1028408"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rot="5400000" flipH="1" flipV="1">
              <a:off x="1079228"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flipH="1">
              <a:off x="1123273"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rot="5400000" flipH="1" flipV="1">
              <a:off x="1174093"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rot="16200000" flipH="1">
              <a:off x="1224913"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1275733" y="3095277"/>
              <a:ext cx="203279"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453602" y="3120686"/>
              <a:ext cx="355739"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1377372" y="3044456"/>
              <a:ext cx="101640" cy="50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35"/>
            <p:cNvSpPr txBox="1"/>
            <p:nvPr/>
          </p:nvSpPr>
          <p:spPr>
            <a:xfrm>
              <a:off x="1004874" y="2709815"/>
              <a:ext cx="513963"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dirty="0" smtClean="0"/>
                <a:t>K</a:t>
              </a:r>
              <a:r>
                <a:rPr lang="en-IN" sz="1100" baseline="-25000" dirty="0" smtClean="0"/>
                <a:t>P</a:t>
              </a:r>
              <a:endParaRPr lang="en-IN" sz="1100" dirty="0"/>
            </a:p>
          </p:txBody>
        </p:sp>
        <p:sp>
          <p:nvSpPr>
            <p:cNvPr id="116" name="Rectangle 115"/>
            <p:cNvSpPr/>
            <p:nvPr/>
          </p:nvSpPr>
          <p:spPr>
            <a:xfrm>
              <a:off x="1809342" y="2917407"/>
              <a:ext cx="914758" cy="101639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IN" sz="1600" dirty="0" err="1" smtClean="0">
                  <a:solidFill>
                    <a:schemeClr val="tx1"/>
                  </a:solidFill>
                </a:rPr>
                <a:t>M</a:t>
              </a:r>
              <a:r>
                <a:rPr lang="en-IN" sz="1200" baseline="-25000" dirty="0" err="1" smtClean="0">
                  <a:solidFill>
                    <a:schemeClr val="tx1"/>
                  </a:solidFill>
                </a:rPr>
                <a:t>d</a:t>
              </a:r>
              <a:endParaRPr lang="en-IN" sz="1100" dirty="0">
                <a:solidFill>
                  <a:schemeClr val="tx1"/>
                </a:solidFill>
              </a:endParaRPr>
            </a:p>
          </p:txBody>
        </p:sp>
        <p:cxnSp>
          <p:nvCxnSpPr>
            <p:cNvPr id="117" name="Straight Arrow Connector 116"/>
            <p:cNvCxnSpPr/>
            <p:nvPr/>
          </p:nvCxnSpPr>
          <p:spPr>
            <a:xfrm rot="10800000">
              <a:off x="2724100" y="3424476"/>
              <a:ext cx="406559" cy="11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8" name="TextBox 39"/>
            <p:cNvSpPr txBox="1"/>
            <p:nvPr/>
          </p:nvSpPr>
          <p:spPr>
            <a:xfrm>
              <a:off x="2799069" y="3105203"/>
              <a:ext cx="15246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dirty="0" smtClean="0"/>
                <a:t>F</a:t>
              </a:r>
              <a:endParaRPr lang="en-IN" sz="1100" dirty="0"/>
            </a:p>
          </p:txBody>
        </p:sp>
        <p:cxnSp>
          <p:nvCxnSpPr>
            <p:cNvPr id="119" name="Straight Connector 118"/>
            <p:cNvCxnSpPr/>
            <p:nvPr/>
          </p:nvCxnSpPr>
          <p:spPr>
            <a:xfrm rot="10800000">
              <a:off x="1199503" y="3679705"/>
              <a:ext cx="609839"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rot="5400000">
              <a:off x="1098145" y="3679422"/>
              <a:ext cx="203279" cy="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rot="10800000">
              <a:off x="1097863" y="3527245"/>
              <a:ext cx="152460"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rot="5400000">
              <a:off x="945403" y="3679705"/>
              <a:ext cx="304919"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0800000">
              <a:off x="1097864" y="3831034"/>
              <a:ext cx="152460"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rot="10800000">
              <a:off x="589665" y="3679705"/>
              <a:ext cx="508198" cy="11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58"/>
            <p:cNvSpPr txBox="1"/>
            <p:nvPr/>
          </p:nvSpPr>
          <p:spPr>
            <a:xfrm>
              <a:off x="1047042" y="3827839"/>
              <a:ext cx="564781"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100" dirty="0" smtClean="0"/>
                <a:t>K</a:t>
              </a:r>
              <a:r>
                <a:rPr lang="en-IN" sz="1100" baseline="-25000" dirty="0" smtClean="0"/>
                <a:t>D</a:t>
              </a:r>
              <a:endParaRPr lang="en-IN" sz="1100" dirty="0"/>
            </a:p>
          </p:txBody>
        </p:sp>
      </p:grpSp>
    </p:spTree>
    <p:extLst>
      <p:ext uri="{BB962C8B-B14F-4D97-AF65-F5344CB8AC3E}">
        <p14:creationId xmlns:p14="http://schemas.microsoft.com/office/powerpoint/2010/main" val="39533227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Impedance </a:t>
            </a:r>
            <a:r>
              <a:rPr lang="en-US" dirty="0"/>
              <a:t>Controller </a:t>
            </a:r>
            <a:r>
              <a:rPr lang="en-US" dirty="0" smtClean="0"/>
              <a:t/>
            </a:r>
            <a:br>
              <a:rPr lang="en-US" dirty="0" smtClean="0"/>
            </a:br>
            <a:r>
              <a:rPr lang="en-US" dirty="0" smtClean="0"/>
              <a:t>Simulation of Model</a:t>
            </a:r>
            <a:endParaRPr lang="en-US" dirty="0"/>
          </a:p>
        </p:txBody>
      </p:sp>
      <p:sp>
        <p:nvSpPr>
          <p:cNvPr id="3" name="Content Placeholder 2"/>
          <p:cNvSpPr>
            <a:spLocks noGrp="1"/>
          </p:cNvSpPr>
          <p:nvPr>
            <p:ph idx="1"/>
          </p:nvPr>
        </p:nvSpPr>
        <p:spPr/>
        <p:txBody>
          <a:bodyPr/>
          <a:lstStyle/>
          <a:p>
            <a:r>
              <a:rPr lang="en-US" dirty="0" smtClean="0"/>
              <a:t>Model simulated in </a:t>
            </a:r>
            <a:r>
              <a:rPr lang="en-US" dirty="0" err="1" smtClean="0"/>
              <a:t>Matlab</a:t>
            </a:r>
            <a:endParaRPr lang="en-US" dirty="0" smtClean="0"/>
          </a:p>
          <a:p>
            <a:r>
              <a:rPr lang="en-US" dirty="0" smtClean="0"/>
              <a:t>[Either have embedded video or have link to YouTube]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11</a:t>
            </a:fld>
            <a:endParaRPr lang="en-US" dirty="0"/>
          </a:p>
        </p:txBody>
      </p:sp>
    </p:spTree>
    <p:extLst>
      <p:ext uri="{BB962C8B-B14F-4D97-AF65-F5344CB8AC3E}">
        <p14:creationId xmlns:p14="http://schemas.microsoft.com/office/powerpoint/2010/main" val="37934874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Impedance Controller  </a:t>
            </a:r>
            <a:br>
              <a:rPr lang="en-US" dirty="0" smtClean="0"/>
            </a:br>
            <a:r>
              <a:rPr lang="en-US" dirty="0" smtClean="0"/>
              <a:t>Analysis of Result</a:t>
            </a:r>
            <a:endParaRPr lang="en-US" dirty="0"/>
          </a:p>
        </p:txBody>
      </p:sp>
      <p:sp>
        <p:nvSpPr>
          <p:cNvPr id="3" name="Content Placeholder 2"/>
          <p:cNvSpPr>
            <a:spLocks noGrp="1"/>
          </p:cNvSpPr>
          <p:nvPr>
            <p:ph idx="1"/>
          </p:nvPr>
        </p:nvSpPr>
        <p:spPr/>
        <p:txBody>
          <a:bodyPr/>
          <a:lstStyle/>
          <a:p>
            <a:r>
              <a:rPr lang="en-US" dirty="0" smtClean="0"/>
              <a:t>Results from varying </a:t>
            </a:r>
            <a:r>
              <a:rPr lang="en-US" dirty="0" err="1" smtClean="0"/>
              <a:t>Kd</a:t>
            </a:r>
            <a:r>
              <a:rPr lang="en-US" dirty="0" smtClean="0"/>
              <a:t> and </a:t>
            </a:r>
            <a:r>
              <a:rPr lang="en-US" dirty="0" err="1" smtClean="0"/>
              <a:t>Kp</a:t>
            </a:r>
            <a:endParaRPr lang="en-US" dirty="0" smtClean="0"/>
          </a:p>
          <a:p>
            <a:r>
              <a:rPr lang="en-US" dirty="0" smtClean="0"/>
              <a:t>Plots for various </a:t>
            </a:r>
            <a:r>
              <a:rPr lang="en-US" dirty="0" err="1" smtClean="0"/>
              <a:t>Kd</a:t>
            </a:r>
            <a:r>
              <a:rPr lang="en-US" dirty="0" smtClean="0"/>
              <a:t> and </a:t>
            </a:r>
            <a:r>
              <a:rPr lang="en-US" dirty="0" err="1" smtClean="0"/>
              <a:t>Kp</a:t>
            </a:r>
            <a:endParaRPr lang="en-US" dirty="0" smtClean="0"/>
          </a:p>
          <a:p>
            <a:r>
              <a:rPr lang="en-US" dirty="0" smtClean="0"/>
              <a:t>Statistical Analysis of simulation on model</a:t>
            </a:r>
          </a:p>
          <a:p>
            <a:pPr lvl="1"/>
            <a:r>
              <a:rPr lang="en-US" dirty="0" smtClean="0"/>
              <a:t>ANOVA</a:t>
            </a:r>
          </a:p>
          <a:p>
            <a:pPr lvl="1"/>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12</a:t>
            </a:fld>
            <a:endParaRPr lang="en-US" dirty="0"/>
          </a:p>
        </p:txBody>
      </p:sp>
    </p:spTree>
    <p:extLst>
      <p:ext uri="{BB962C8B-B14F-4D97-AF65-F5344CB8AC3E}">
        <p14:creationId xmlns:p14="http://schemas.microsoft.com/office/powerpoint/2010/main" val="24917939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Impedance Controller  </a:t>
            </a:r>
            <a:br>
              <a:rPr lang="en-US" dirty="0" smtClean="0"/>
            </a:br>
            <a:r>
              <a:rPr lang="en-US" dirty="0" smtClean="0"/>
              <a:t>Trade-Off</a:t>
            </a:r>
            <a:endParaRPr lang="en-US" dirty="0"/>
          </a:p>
        </p:txBody>
      </p:sp>
      <p:sp>
        <p:nvSpPr>
          <p:cNvPr id="3" name="Content Placeholder 2"/>
          <p:cNvSpPr>
            <a:spLocks noGrp="1"/>
          </p:cNvSpPr>
          <p:nvPr>
            <p:ph idx="1"/>
          </p:nvPr>
        </p:nvSpPr>
        <p:spPr/>
        <p:txBody>
          <a:bodyPr/>
          <a:lstStyle/>
          <a:p>
            <a:r>
              <a:rPr lang="en-US" dirty="0" smtClean="0"/>
              <a:t>The model does not provide accurate tracking of the desired position and orientation.</a:t>
            </a:r>
          </a:p>
          <a:p>
            <a:endParaRPr lang="en-US" dirty="0" smtClean="0"/>
          </a:p>
          <a:p>
            <a:r>
              <a:rPr lang="en-US" dirty="0" smtClean="0"/>
              <a:t>Simulated model not recommended for real hardware.</a:t>
            </a:r>
          </a:p>
          <a:p>
            <a:pPr lvl="1"/>
            <a:r>
              <a:rPr lang="en-US" dirty="0" smtClean="0"/>
              <a:t>The actuators are assumed to be ideal torque generators.</a:t>
            </a:r>
          </a:p>
          <a:p>
            <a:pPr lvl="1"/>
            <a:r>
              <a:rPr lang="en-US" dirty="0" smtClean="0"/>
              <a:t>Non-linear effects are ignored.</a:t>
            </a:r>
          </a:p>
          <a:p>
            <a:pPr lvl="1"/>
            <a:endParaRPr lang="en-US" dirty="0" smtClean="0"/>
          </a:p>
          <a:p>
            <a:r>
              <a:rPr lang="en-US" dirty="0" smtClean="0"/>
              <a:t>The contact force is large at steady state.</a:t>
            </a:r>
          </a:p>
          <a:p>
            <a:pPr lvl="1"/>
            <a:r>
              <a:rPr lang="en-US" dirty="0" err="1" smtClean="0"/>
              <a:t>Kp</a:t>
            </a:r>
            <a:r>
              <a:rPr lang="en-US" dirty="0" smtClean="0"/>
              <a:t> can be reduced to reduce contact force but will result in larger position error.</a:t>
            </a:r>
          </a:p>
          <a:p>
            <a:pPr lvl="1"/>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13</a:t>
            </a:fld>
            <a:endParaRPr lang="en-US" dirty="0"/>
          </a:p>
        </p:txBody>
      </p:sp>
    </p:spTree>
    <p:extLst>
      <p:ext uri="{BB962C8B-B14F-4D97-AF65-F5344CB8AC3E}">
        <p14:creationId xmlns:p14="http://schemas.microsoft.com/office/powerpoint/2010/main" val="20805473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Haptic Feedback</a:t>
            </a:r>
            <a:br>
              <a:rPr lang="en-US" dirty="0" smtClean="0"/>
            </a:br>
            <a:r>
              <a:rPr lang="en-US" dirty="0" smtClean="0"/>
              <a:t>Model</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14</a:t>
            </a:fld>
            <a:endParaRPr lang="en-US" dirty="0"/>
          </a:p>
        </p:txBody>
      </p:sp>
      <p:pic>
        <p:nvPicPr>
          <p:cNvPr id="130" name="Picture 129" descr="Ffb-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295400"/>
            <a:ext cx="6828156" cy="2971800"/>
          </a:xfrm>
          <a:prstGeom prst="rect">
            <a:avLst/>
          </a:prstGeom>
        </p:spPr>
      </p:pic>
      <p:pic>
        <p:nvPicPr>
          <p:cNvPr id="132" name="Picture 131" descr="Ffb-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267200"/>
            <a:ext cx="5181600" cy="2022286"/>
          </a:xfrm>
          <a:prstGeom prst="rect">
            <a:avLst/>
          </a:prstGeom>
        </p:spPr>
      </p:pic>
    </p:spTree>
    <p:extLst>
      <p:ext uri="{BB962C8B-B14F-4D97-AF65-F5344CB8AC3E}">
        <p14:creationId xmlns:p14="http://schemas.microsoft.com/office/powerpoint/2010/main" val="17414652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title"/>
          </p:nvPr>
        </p:nvSpPr>
        <p:spPr>
          <a:prstGeom prst="rect">
            <a:avLst/>
          </a:prstGeom>
        </p:spPr>
        <p:txBody>
          <a:bodyPr/>
          <a:lstStyle/>
          <a:p>
            <a:pPr algn="ctr" defTabSz="758951">
              <a:defRPr sz="2324"/>
            </a:pPr>
            <a:r>
              <a:t>Haptic Feedback</a:t>
            </a:r>
            <a:br/>
            <a:r>
              <a:t>Mathematical Representation</a:t>
            </a:r>
          </a:p>
        </p:txBody>
      </p:sp>
      <p:sp>
        <p:nvSpPr>
          <p:cNvPr id="239" name="Shape 239"/>
          <p:cNvSpPr>
            <a:spLocks noGrp="1"/>
          </p:cNvSpPr>
          <p:nvPr>
            <p:ph type="body" idx="1"/>
          </p:nvPr>
        </p:nvSpPr>
        <p:spPr>
          <a:xfrm>
            <a:off x="558800" y="1516642"/>
            <a:ext cx="8229600" cy="4648201"/>
          </a:xfrm>
          <a:prstGeom prst="rect">
            <a:avLst/>
          </a:prstGeom>
        </p:spPr>
        <p:txBody>
          <a:bodyPr/>
          <a:lstStyle/>
          <a:p>
            <a:pPr marL="231006" indent="-231006" defTabSz="877823">
              <a:spcBef>
                <a:spcPts val="1100"/>
              </a:spcBef>
              <a:buClrTx/>
              <a:buFontTx/>
              <a:defRPr sz="1919"/>
            </a:pPr>
            <a:r>
              <a:rPr dirty="0"/>
              <a:t>Control Law:</a:t>
            </a:r>
          </a:p>
          <a:p>
            <a:pPr marL="0" indent="0" defTabSz="877823">
              <a:spcBef>
                <a:spcPts val="1100"/>
              </a:spcBef>
              <a:buClrTx/>
              <a:buSzTx/>
              <a:buFontTx/>
              <a:buNone/>
              <a:defRPr sz="1919"/>
            </a:pPr>
            <a:endParaRPr dirty="0"/>
          </a:p>
          <a:p>
            <a:pPr marL="231006" indent="-231006" defTabSz="877823">
              <a:spcBef>
                <a:spcPts val="1100"/>
              </a:spcBef>
              <a:buClrTx/>
              <a:buFontTx/>
              <a:defRPr sz="1919"/>
            </a:pPr>
            <a:r>
              <a:rPr dirty="0"/>
              <a:t>M —&gt; 0 and C —&gt; 0.</a:t>
            </a:r>
          </a:p>
          <a:p>
            <a:pPr marL="231006" indent="-231006" defTabSz="877823">
              <a:spcBef>
                <a:spcPts val="1100"/>
              </a:spcBef>
              <a:buClrTx/>
              <a:buFontTx/>
              <a:defRPr sz="1919"/>
            </a:pPr>
            <a:r>
              <a:rPr dirty="0"/>
              <a:t>So torque due to gravity,</a:t>
            </a:r>
          </a:p>
          <a:p>
            <a:pPr marL="231006" indent="-231006" defTabSz="877823">
              <a:spcBef>
                <a:spcPts val="1100"/>
              </a:spcBef>
              <a:buClrTx/>
              <a:buFontTx/>
              <a:defRPr sz="1919"/>
            </a:pPr>
            <a:endParaRPr dirty="0"/>
          </a:p>
          <a:p>
            <a:pPr marL="231006" indent="-231006" defTabSz="877823">
              <a:spcBef>
                <a:spcPts val="1100"/>
              </a:spcBef>
              <a:buClrTx/>
              <a:buFontTx/>
              <a:defRPr sz="1919"/>
            </a:pPr>
            <a:r>
              <a:rPr dirty="0"/>
              <a:t>The desired torque to apply for force feedback,</a:t>
            </a:r>
          </a:p>
          <a:p>
            <a:pPr marL="0" lvl="8" indent="1755647" defTabSz="877823">
              <a:spcBef>
                <a:spcPts val="1100"/>
              </a:spcBef>
              <a:buClrTx/>
              <a:buSzTx/>
              <a:buFontTx/>
              <a:buNone/>
              <a:defRPr sz="1919"/>
            </a:pPr>
            <a:endParaRPr dirty="0"/>
          </a:p>
          <a:p>
            <a:pPr marL="0" lvl="6" indent="1316736" defTabSz="877823">
              <a:spcBef>
                <a:spcPts val="1100"/>
              </a:spcBef>
              <a:buClrTx/>
              <a:buSzTx/>
              <a:buFontTx/>
              <a:buNone/>
              <a:defRPr sz="1919"/>
            </a:pPr>
            <a:endParaRPr dirty="0"/>
          </a:p>
          <a:p>
            <a:pPr marL="0" lvl="6" indent="1316736" defTabSz="877823">
              <a:spcBef>
                <a:spcPts val="1100"/>
              </a:spcBef>
              <a:buClrTx/>
              <a:buSzTx/>
              <a:buFontTx/>
              <a:buNone/>
              <a:defRPr sz="1919"/>
            </a:pPr>
            <a:r>
              <a:rPr dirty="0"/>
              <a:t>where, J</a:t>
            </a:r>
            <a:r>
              <a:rPr baseline="31999" dirty="0"/>
              <a:t>T</a:t>
            </a:r>
            <a:r>
              <a:rPr dirty="0"/>
              <a:t> is Jacobian of the MTM</a:t>
            </a:r>
          </a:p>
          <a:p>
            <a:pPr marL="0" lvl="8" indent="1755647" defTabSz="877823">
              <a:spcBef>
                <a:spcPts val="1100"/>
              </a:spcBef>
              <a:buClrTx/>
              <a:buSzTx/>
              <a:buFontTx/>
              <a:buNone/>
              <a:defRPr sz="1919"/>
            </a:pPr>
            <a:r>
              <a:rPr dirty="0"/>
              <a:t>      F</a:t>
            </a:r>
            <a:r>
              <a:rPr baseline="-5999" dirty="0"/>
              <a:t>PSM</a:t>
            </a:r>
            <a:r>
              <a:rPr dirty="0"/>
              <a:t> is the Force feedback from the PSM</a:t>
            </a:r>
          </a:p>
        </p:txBody>
      </p:sp>
      <p:sp>
        <p:nvSpPr>
          <p:cNvPr id="240" name="Shape 240"/>
          <p:cNvSpPr>
            <a:spLocks noGrp="1"/>
          </p:cNvSpPr>
          <p:nvPr>
            <p:ph type="sldNum" sz="quarter" idx="4294967295"/>
          </p:nvPr>
        </p:nvSpPr>
        <p:spPr>
          <a:xfrm>
            <a:off x="1" y="6443762"/>
            <a:ext cx="201028" cy="281941"/>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pic>
        <p:nvPicPr>
          <p:cNvPr id="241" name="pasted-image.pdf"/>
          <p:cNvPicPr>
            <a:picLocks noChangeAspect="1"/>
          </p:cNvPicPr>
          <p:nvPr/>
        </p:nvPicPr>
        <p:blipFill>
          <a:blip r:embed="rId2">
            <a:extLst/>
          </a:blip>
          <a:stretch>
            <a:fillRect/>
          </a:stretch>
        </p:blipFill>
        <p:spPr>
          <a:xfrm>
            <a:off x="2418860" y="1942202"/>
            <a:ext cx="4306280" cy="367975"/>
          </a:xfrm>
          <a:prstGeom prst="rect">
            <a:avLst/>
          </a:prstGeom>
          <a:ln w="12700">
            <a:miter lim="400000"/>
          </a:ln>
        </p:spPr>
      </p:pic>
      <p:pic>
        <p:nvPicPr>
          <p:cNvPr id="242" name="pasted-image.pdf"/>
          <p:cNvPicPr>
            <a:picLocks noChangeAspect="1"/>
          </p:cNvPicPr>
          <p:nvPr/>
        </p:nvPicPr>
        <p:blipFill>
          <a:blip r:embed="rId3">
            <a:extLst/>
          </a:blip>
          <a:stretch>
            <a:fillRect/>
          </a:stretch>
        </p:blipFill>
        <p:spPr>
          <a:xfrm>
            <a:off x="3098543" y="3109379"/>
            <a:ext cx="2946914" cy="427416"/>
          </a:xfrm>
          <a:prstGeom prst="rect">
            <a:avLst/>
          </a:prstGeom>
          <a:ln w="12700">
            <a:miter lim="400000"/>
          </a:ln>
        </p:spPr>
      </p:pic>
      <p:pic>
        <p:nvPicPr>
          <p:cNvPr id="243" name="pasted-image.pdf"/>
          <p:cNvPicPr>
            <a:picLocks noChangeAspect="1"/>
          </p:cNvPicPr>
          <p:nvPr/>
        </p:nvPicPr>
        <p:blipFill>
          <a:blip r:embed="rId4">
            <a:extLst/>
          </a:blip>
          <a:stretch>
            <a:fillRect/>
          </a:stretch>
        </p:blipFill>
        <p:spPr>
          <a:xfrm>
            <a:off x="2278401" y="4101183"/>
            <a:ext cx="4790398" cy="508611"/>
          </a:xfrm>
          <a:prstGeom prst="rect">
            <a:avLst/>
          </a:prstGeom>
          <a:ln w="12700">
            <a:miter lim="400000"/>
          </a:ln>
        </p:spPr>
      </p:pic>
    </p:spTree>
    <p:extLst>
      <p:ext uri="{BB962C8B-B14F-4D97-AF65-F5344CB8AC3E}">
        <p14:creationId xmlns:p14="http://schemas.microsoft.com/office/powerpoint/2010/main" val="3579325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Haptic Feedback</a:t>
            </a:r>
            <a:r>
              <a:rPr lang="en-US" dirty="0" smtClean="0"/>
              <a:t/>
            </a:r>
            <a:br>
              <a:rPr lang="en-US" dirty="0" smtClean="0"/>
            </a:br>
            <a:r>
              <a:rPr lang="en-US" dirty="0" smtClean="0"/>
              <a:t>Simulation of Model</a:t>
            </a:r>
            <a:endParaRPr lang="en-US" dirty="0"/>
          </a:p>
        </p:txBody>
      </p:sp>
      <p:sp>
        <p:nvSpPr>
          <p:cNvPr id="3" name="Content Placeholder 2"/>
          <p:cNvSpPr>
            <a:spLocks noGrp="1"/>
          </p:cNvSpPr>
          <p:nvPr>
            <p:ph idx="1"/>
          </p:nvPr>
        </p:nvSpPr>
        <p:spPr/>
        <p:txBody>
          <a:bodyPr/>
          <a:lstStyle/>
          <a:p>
            <a:r>
              <a:rPr lang="en-US" dirty="0" smtClean="0"/>
              <a:t>[</a:t>
            </a:r>
            <a:r>
              <a:rPr lang="en-US" dirty="0"/>
              <a:t>Model simulated in </a:t>
            </a:r>
            <a:r>
              <a:rPr lang="en-US" dirty="0" err="1" smtClean="0"/>
              <a:t>Matlab</a:t>
            </a:r>
            <a:r>
              <a:rPr lang="en-US" dirty="0" smtClean="0"/>
              <a:t> and Simulink]</a:t>
            </a:r>
            <a:endParaRPr lang="en-US" dirty="0"/>
          </a:p>
          <a:p>
            <a:r>
              <a:rPr lang="en-US" dirty="0"/>
              <a:t>[Either have embedded video or have link to YouTube</a:t>
            </a:r>
            <a:r>
              <a:rPr lang="en-US" dirty="0" smtClean="0"/>
              <a:t>]</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16</a:t>
            </a:fld>
            <a:endParaRPr lang="en-US" dirty="0"/>
          </a:p>
        </p:txBody>
      </p:sp>
    </p:spTree>
    <p:extLst>
      <p:ext uri="{BB962C8B-B14F-4D97-AF65-F5344CB8AC3E}">
        <p14:creationId xmlns:p14="http://schemas.microsoft.com/office/powerpoint/2010/main" val="27896314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Haptic Feedback</a:t>
            </a:r>
            <a:r>
              <a:rPr lang="en-US" dirty="0" smtClean="0"/>
              <a:t/>
            </a:r>
            <a:br>
              <a:rPr lang="en-US" dirty="0" smtClean="0"/>
            </a:br>
            <a:r>
              <a:rPr lang="en-US" dirty="0" smtClean="0"/>
              <a:t>Analysis of Result</a:t>
            </a:r>
            <a:endParaRPr lang="en-US" dirty="0"/>
          </a:p>
        </p:txBody>
      </p:sp>
      <p:sp>
        <p:nvSpPr>
          <p:cNvPr id="3" name="Content Placeholder 2"/>
          <p:cNvSpPr>
            <a:spLocks noGrp="1"/>
          </p:cNvSpPr>
          <p:nvPr>
            <p:ph idx="1"/>
          </p:nvPr>
        </p:nvSpPr>
        <p:spPr/>
        <p:txBody>
          <a:bodyPr/>
          <a:lstStyle/>
          <a:p>
            <a:r>
              <a:rPr lang="en-US" dirty="0" smtClean="0"/>
              <a:t>[Simulation results and plots]</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17</a:t>
            </a:fld>
            <a:endParaRPr lang="en-US" dirty="0"/>
          </a:p>
        </p:txBody>
      </p:sp>
    </p:spTree>
    <p:extLst>
      <p:ext uri="{BB962C8B-B14F-4D97-AF65-F5344CB8AC3E}">
        <p14:creationId xmlns:p14="http://schemas.microsoft.com/office/powerpoint/2010/main" val="20636988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Haptic Feedback</a:t>
            </a:r>
            <a:r>
              <a:rPr lang="en-US" dirty="0" smtClean="0"/>
              <a:t/>
            </a:r>
            <a:br>
              <a:rPr lang="en-US" dirty="0" smtClean="0"/>
            </a:br>
            <a:r>
              <a:rPr lang="en-US" dirty="0" smtClean="0"/>
              <a:t>Trade-Off</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295400"/>
            <a:ext cx="8903273" cy="3276600"/>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18</a:t>
            </a:fld>
            <a:endParaRPr lang="en-US" dirty="0"/>
          </a:p>
        </p:txBody>
      </p:sp>
      <p:sp>
        <p:nvSpPr>
          <p:cNvPr id="7" name="Content Placeholder 2"/>
          <p:cNvSpPr txBox="1">
            <a:spLocks/>
          </p:cNvSpPr>
          <p:nvPr/>
        </p:nvSpPr>
        <p:spPr>
          <a:xfrm>
            <a:off x="457200" y="4572000"/>
            <a:ext cx="8229600" cy="1600200"/>
          </a:xfrm>
          <a:prstGeom prst="rect">
            <a:avLst/>
          </a:prstGeom>
        </p:spPr>
        <p:txBody>
          <a:bodyPr vert="horz" lIns="91440" tIns="45720" rIns="91440" bIns="45720" rtlCol="0" anchor="t" anchorCtr="0">
            <a:normAutofit fontScale="92500" lnSpcReduction="20000"/>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en-US" dirty="0"/>
              <a:t>Proposed method for validating Haptic Feedback by use of </a:t>
            </a:r>
            <a:r>
              <a:rPr lang="en-US" dirty="0" err="1"/>
              <a:t>SimMechanics</a:t>
            </a:r>
            <a:r>
              <a:rPr lang="en-US" dirty="0"/>
              <a:t>.</a:t>
            </a:r>
          </a:p>
          <a:p>
            <a:r>
              <a:rPr lang="en-US" dirty="0"/>
              <a:t>It is important to account for the DH parameters of the imported models, during model import, world frames are altered from original orientation.</a:t>
            </a:r>
          </a:p>
        </p:txBody>
      </p:sp>
    </p:spTree>
    <p:extLst>
      <p:ext uri="{BB962C8B-B14F-4D97-AF65-F5344CB8AC3E}">
        <p14:creationId xmlns:p14="http://schemas.microsoft.com/office/powerpoint/2010/main" val="280963434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Challenges</a:t>
            </a:r>
            <a:endParaRPr lang="en-US" dirty="0"/>
          </a:p>
        </p:txBody>
      </p:sp>
      <p:sp>
        <p:nvSpPr>
          <p:cNvPr id="3" name="Content Placeholder 2"/>
          <p:cNvSpPr>
            <a:spLocks noGrp="1"/>
          </p:cNvSpPr>
          <p:nvPr>
            <p:ph idx="1"/>
          </p:nvPr>
        </p:nvSpPr>
        <p:spPr/>
        <p:txBody>
          <a:bodyPr/>
          <a:lstStyle/>
          <a:p>
            <a:r>
              <a:rPr lang="en-US" dirty="0" smtClean="0"/>
              <a:t>Infrastructure availability</a:t>
            </a:r>
          </a:p>
          <a:p>
            <a:r>
              <a:rPr lang="en-US" dirty="0" smtClean="0"/>
              <a:t>Team skillset</a:t>
            </a:r>
          </a:p>
          <a:p>
            <a:r>
              <a:rPr lang="en-US" dirty="0" smtClean="0"/>
              <a:t>Domain of tasks involved</a:t>
            </a:r>
          </a:p>
          <a:p>
            <a:r>
              <a:rPr lang="en-US" dirty="0" smtClean="0"/>
              <a:t>Documentation on </a:t>
            </a:r>
            <a:r>
              <a:rPr lang="en-US" dirty="0" err="1" smtClean="0"/>
              <a:t>dVRK</a:t>
            </a:r>
            <a:endParaRPr lang="en-US" dirty="0" smtClean="0"/>
          </a:p>
          <a:p>
            <a:r>
              <a:rPr lang="en-US" dirty="0" smtClean="0"/>
              <a:t>Literature reviews</a:t>
            </a:r>
          </a:p>
          <a:p>
            <a:r>
              <a:rPr lang="en-US" dirty="0" smtClean="0"/>
              <a:t>Approach for developing model</a:t>
            </a:r>
          </a:p>
          <a:p>
            <a:r>
              <a:rPr lang="en-US" dirty="0" smtClean="0"/>
              <a:t>Dynamic model parameter values</a:t>
            </a:r>
          </a:p>
          <a:p>
            <a:r>
              <a:rPr lang="en-US" dirty="0" smtClean="0"/>
              <a:t>Implementation and computational complexity of algorithm</a:t>
            </a:r>
          </a:p>
          <a:p>
            <a:endParaRPr lang="en-US" dirty="0" smtClean="0"/>
          </a:p>
          <a:p>
            <a:endParaRPr lang="en-US" dirty="0" smtClean="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19</a:t>
            </a:fld>
            <a:endParaRPr lang="en-US" dirty="0"/>
          </a:p>
        </p:txBody>
      </p:sp>
    </p:spTree>
    <p:extLst>
      <p:ext uri="{BB962C8B-B14F-4D97-AF65-F5344CB8AC3E}">
        <p14:creationId xmlns:p14="http://schemas.microsoft.com/office/powerpoint/2010/main" val="403825352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7" name="Rectangle 9"/>
          <p:cNvSpPr>
            <a:spLocks noGrp="1" noChangeArrowheads="1"/>
          </p:cNvSpPr>
          <p:nvPr>
            <p:ph type="title"/>
          </p:nvPr>
        </p:nvSpPr>
        <p:spPr>
          <a:xfrm>
            <a:off x="1066800" y="2057400"/>
            <a:ext cx="6858000" cy="3581400"/>
          </a:xfrm>
        </p:spPr>
        <p:txBody>
          <a:bodyPr/>
          <a:lstStyle/>
          <a:p>
            <a:pPr algn="ctr">
              <a:lnSpc>
                <a:spcPct val="150000"/>
              </a:lnSpc>
            </a:pPr>
            <a:r>
              <a:rPr lang="en-US" sz="3200" b="0" dirty="0" err="1"/>
              <a:t>Akanksha</a:t>
            </a:r>
            <a:r>
              <a:rPr lang="en-US" sz="3200" b="0" dirty="0"/>
              <a:t> </a:t>
            </a:r>
            <a:r>
              <a:rPr lang="en-US" sz="3200" b="0" dirty="0" err="1"/>
              <a:t>Devkar</a:t>
            </a:r>
            <a:r>
              <a:rPr lang="en-US" sz="3200" b="0" dirty="0"/>
              <a:t/>
            </a:r>
            <a:br>
              <a:rPr lang="en-US" sz="3200" b="0" dirty="0"/>
            </a:br>
            <a:r>
              <a:rPr lang="en-US" sz="3200" b="0" dirty="0" err="1"/>
              <a:t>Aman</a:t>
            </a:r>
            <a:r>
              <a:rPr lang="en-US" sz="3200" b="0" dirty="0"/>
              <a:t> </a:t>
            </a:r>
            <a:r>
              <a:rPr lang="en-US" sz="3200" b="0" dirty="0" smtClean="0"/>
              <a:t>Rana</a:t>
            </a:r>
            <a:r>
              <a:rPr lang="en-US" sz="3200" b="0" dirty="0"/>
              <a:t/>
            </a:r>
            <a:br>
              <a:rPr lang="en-US" sz="3200" b="0" dirty="0"/>
            </a:br>
            <a:r>
              <a:rPr lang="en-US" sz="3200" b="0" dirty="0" err="1"/>
              <a:t>Amit</a:t>
            </a:r>
            <a:r>
              <a:rPr lang="en-US" sz="3200" b="0" dirty="0"/>
              <a:t> </a:t>
            </a:r>
            <a:r>
              <a:rPr lang="en-US" sz="3200" b="0" dirty="0" err="1"/>
              <a:t>Trivedi</a:t>
            </a:r>
            <a:r>
              <a:rPr lang="en-US" sz="3200" b="0" dirty="0"/>
              <a:t/>
            </a:r>
            <a:br>
              <a:rPr lang="en-US" sz="3200" b="0" dirty="0"/>
            </a:br>
            <a:r>
              <a:rPr lang="en-US" sz="3200" b="0" dirty="0" err="1" smtClean="0"/>
              <a:t>Kiran</a:t>
            </a:r>
            <a:r>
              <a:rPr lang="en-US" sz="3200" b="0" dirty="0" smtClean="0"/>
              <a:t> </a:t>
            </a:r>
            <a:r>
              <a:rPr lang="en-US" sz="3200" b="0" dirty="0"/>
              <a:t>Mohan</a:t>
            </a:r>
            <a:br>
              <a:rPr lang="en-US" sz="3200" b="0" dirty="0"/>
            </a:br>
            <a:r>
              <a:rPr lang="en-US" sz="3200" b="0" dirty="0" smtClean="0"/>
              <a:t>Terence Carmichael</a:t>
            </a:r>
            <a:endParaRPr lang="en-US" sz="3200" b="0"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a:t>
            </a:fld>
            <a:endParaRPr lang="en-US"/>
          </a:p>
        </p:txBody>
      </p:sp>
      <p:sp>
        <p:nvSpPr>
          <p:cNvPr id="2" name="Footer Placeholder 1"/>
          <p:cNvSpPr>
            <a:spLocks noGrp="1"/>
          </p:cNvSpPr>
          <p:nvPr>
            <p:ph type="ftr" sz="quarter" idx="3"/>
          </p:nvPr>
        </p:nvSpPr>
        <p:spPr/>
        <p:txBody>
          <a:bodyPr/>
          <a:lstStyle/>
          <a:p>
            <a:endParaRPr lang="en-US" dirty="0"/>
          </a:p>
        </p:txBody>
      </p:sp>
      <p:sp>
        <p:nvSpPr>
          <p:cNvPr id="6" name="Title 1"/>
          <p:cNvSpPr txBox="1">
            <a:spLocks/>
          </p:cNvSpPr>
          <p:nvPr/>
        </p:nvSpPr>
        <p:spPr>
          <a:xfrm>
            <a:off x="533400" y="0"/>
            <a:ext cx="8229600"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lang="en-US" sz="4000" b="1" kern="1200" dirty="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smtClean="0"/>
              <a:t>Team Members</a:t>
            </a:r>
            <a:endParaRPr lang="en-US" dirty="0"/>
          </a:p>
        </p:txBody>
      </p:sp>
      <p:pic>
        <p:nvPicPr>
          <p:cNvPr id="3" name="TeamMembers-slid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10000" y="7162800"/>
            <a:ext cx="609600" cy="609600"/>
          </a:xfrm>
          <a:prstGeom prst="rect">
            <a:avLst/>
          </a:prstGeom>
        </p:spPr>
      </p:pic>
    </p:spTree>
    <p:extLst>
      <p:ext uri="{BB962C8B-B14F-4D97-AF65-F5344CB8AC3E}">
        <p14:creationId xmlns:p14="http://schemas.microsoft.com/office/powerpoint/2010/main" val="1322382369"/>
      </p:ext>
    </p:extLst>
  </p:cSld>
  <p:clrMapOvr>
    <a:masterClrMapping/>
  </p:clrMapOvr>
  <mc:AlternateContent xmlns:mc="http://schemas.openxmlformats.org/markup-compatibility/2006" xmlns:p14="http://schemas.microsoft.com/office/powerpoint/2010/main">
    <mc:Choice Requires="p14">
      <p:transition spd="slow" p14:dur="2000" advClick="0" advTm="120"/>
    </mc:Choice>
    <mc:Fallback xmlns="">
      <p:transition spd="slow" advClick="0" advTm="1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br>
              <a:rPr lang="en-US" dirty="0" smtClean="0"/>
            </a:br>
            <a:r>
              <a:rPr lang="en-US" dirty="0" smtClean="0"/>
              <a:t>Proposed </a:t>
            </a:r>
            <a:r>
              <a:rPr lang="en-US" dirty="0" err="1" smtClean="0"/>
              <a:t>vs</a:t>
            </a:r>
            <a:r>
              <a:rPr lang="en-US" dirty="0" smtClean="0"/>
              <a:t> Actual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47042329"/>
              </p:ext>
            </p:extLst>
          </p:nvPr>
        </p:nvGraphicFramePr>
        <p:xfrm>
          <a:off x="609600" y="1564641"/>
          <a:ext cx="8305800" cy="4683759"/>
        </p:xfrm>
        <a:graphic>
          <a:graphicData uri="http://schemas.openxmlformats.org/drawingml/2006/table">
            <a:tbl>
              <a:tblPr firstRow="1" bandRow="1">
                <a:tableStyleId>{FABFCF23-3B69-468F-B69F-88F6DE6A72F2}</a:tableStyleId>
              </a:tblPr>
              <a:tblGrid>
                <a:gridCol w="4152900"/>
                <a:gridCol w="4152900"/>
              </a:tblGrid>
              <a:tr h="345440">
                <a:tc>
                  <a:txBody>
                    <a:bodyPr/>
                    <a:lstStyle/>
                    <a:p>
                      <a:pPr algn="ctr"/>
                      <a:r>
                        <a:rPr lang="en-US" dirty="0" smtClean="0"/>
                        <a:t>PROPOSED DELIVERABLE</a:t>
                      </a:r>
                      <a:endParaRPr lang="en-US" dirty="0"/>
                    </a:p>
                  </a:txBody>
                  <a:tcPr/>
                </a:tc>
                <a:tc>
                  <a:txBody>
                    <a:bodyPr/>
                    <a:lstStyle/>
                    <a:p>
                      <a:pPr algn="ctr"/>
                      <a:r>
                        <a:rPr lang="en-US" dirty="0" smtClean="0"/>
                        <a:t>STATUS</a:t>
                      </a:r>
                      <a:endParaRPr lang="en-US" dirty="0"/>
                    </a:p>
                  </a:txBody>
                  <a:tcPr/>
                </a:tc>
              </a:tr>
              <a:tr h="345440">
                <a:tc>
                  <a:txBody>
                    <a:bodyPr/>
                    <a:lstStyle/>
                    <a:p>
                      <a:r>
                        <a:rPr lang="en-US" sz="1400" dirty="0" smtClean="0"/>
                        <a:t>Project Plan</a:t>
                      </a:r>
                      <a:endParaRPr lang="en-US" sz="1400" dirty="0"/>
                    </a:p>
                  </a:txBody>
                  <a:tcPr/>
                </a:tc>
                <a:tc>
                  <a:txBody>
                    <a:bodyPr/>
                    <a:lstStyle/>
                    <a:p>
                      <a:pPr algn="ctr"/>
                      <a:r>
                        <a:rPr lang="en-US" sz="1400" dirty="0" smtClean="0"/>
                        <a:t>Completed</a:t>
                      </a:r>
                      <a:endParaRPr lang="en-US" sz="1400" dirty="0"/>
                    </a:p>
                  </a:txBody>
                  <a:tcPr/>
                </a:tc>
              </a:tr>
              <a:tr h="345440">
                <a:tc>
                  <a:txBody>
                    <a:bodyPr/>
                    <a:lstStyle/>
                    <a:p>
                      <a:r>
                        <a:rPr lang="en-US" sz="1400" dirty="0" smtClean="0"/>
                        <a:t>Requirements Document</a:t>
                      </a:r>
                      <a:endParaRPr lang="en-US" sz="1400" dirty="0"/>
                    </a:p>
                  </a:txBody>
                  <a:tcPr/>
                </a:tc>
                <a:tc>
                  <a:txBody>
                    <a:bodyPr/>
                    <a:lstStyle/>
                    <a:p>
                      <a:pPr algn="ctr"/>
                      <a:r>
                        <a:rPr lang="en-US" sz="1400" dirty="0" smtClean="0"/>
                        <a:t>Completed</a:t>
                      </a:r>
                      <a:endParaRPr lang="en-US" sz="1400" dirty="0"/>
                    </a:p>
                  </a:txBody>
                  <a:tcPr/>
                </a:tc>
              </a:tr>
              <a:tr h="345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Model for</a:t>
                      </a:r>
                      <a:r>
                        <a:rPr lang="en-US" sz="1400" baseline="0" dirty="0" smtClean="0"/>
                        <a:t> Impedance Controller</a:t>
                      </a:r>
                      <a:endParaRPr lang="en-US" sz="1400" dirty="0" smtClean="0"/>
                    </a:p>
                  </a:txBody>
                  <a:tcPr/>
                </a:tc>
                <a:tc>
                  <a:txBody>
                    <a:bodyPr/>
                    <a:lstStyle/>
                    <a:p>
                      <a:pPr algn="ctr"/>
                      <a:r>
                        <a:rPr lang="en-US" sz="1400" dirty="0" smtClean="0"/>
                        <a:t>Completed</a:t>
                      </a:r>
                      <a:endParaRPr lang="en-US" sz="1400" dirty="0"/>
                    </a:p>
                  </a:txBody>
                  <a:tcPr/>
                </a:tc>
              </a:tr>
              <a:tr h="345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Computational</a:t>
                      </a:r>
                      <a:r>
                        <a:rPr lang="en-US" sz="1400" baseline="0" dirty="0" smtClean="0"/>
                        <a:t> Results for Impedance Controller</a:t>
                      </a:r>
                      <a:endParaRPr lang="en-US" sz="1400" dirty="0" smtClean="0"/>
                    </a:p>
                  </a:txBody>
                  <a:tcPr/>
                </a:tc>
                <a:tc>
                  <a:txBody>
                    <a:bodyPr/>
                    <a:lstStyle/>
                    <a:p>
                      <a:pPr algn="ctr"/>
                      <a:r>
                        <a:rPr lang="en-US" sz="1400" dirty="0" smtClean="0"/>
                        <a:t>Completed</a:t>
                      </a:r>
                      <a:endParaRPr lang="en-US" sz="1400" dirty="0"/>
                    </a:p>
                  </a:txBody>
                  <a:tcPr/>
                </a:tc>
              </a:tr>
              <a:tr h="345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Simulation of </a:t>
                      </a:r>
                      <a:r>
                        <a:rPr lang="en-US" sz="1400" baseline="0" dirty="0" smtClean="0"/>
                        <a:t>Impedance Controller </a:t>
                      </a:r>
                      <a:r>
                        <a:rPr lang="en-US" sz="1400" dirty="0" smtClean="0"/>
                        <a:t>Model for PSM</a:t>
                      </a:r>
                      <a:endParaRPr lang="en-US" sz="1400" dirty="0"/>
                    </a:p>
                  </a:txBody>
                  <a:tcPr/>
                </a:tc>
                <a:tc>
                  <a:txBody>
                    <a:bodyPr/>
                    <a:lstStyle/>
                    <a:p>
                      <a:pPr algn="ctr"/>
                      <a:r>
                        <a:rPr lang="en-US" sz="1400" dirty="0" smtClean="0"/>
                        <a:t>Completed</a:t>
                      </a:r>
                      <a:endParaRPr lang="en-US" sz="1400" dirty="0"/>
                    </a:p>
                  </a:txBody>
                  <a:tcPr/>
                </a:tc>
              </a:tr>
              <a:tr h="345440">
                <a:tc>
                  <a:txBody>
                    <a:bodyPr/>
                    <a:lstStyle/>
                    <a:p>
                      <a:r>
                        <a:rPr lang="en-US" sz="1400" dirty="0" smtClean="0"/>
                        <a:t>Optimal Interaction Control</a:t>
                      </a:r>
                      <a:endParaRPr lang="en-US" sz="1400" dirty="0"/>
                    </a:p>
                  </a:txBody>
                  <a:tcPr/>
                </a:tc>
                <a:tc>
                  <a:txBody>
                    <a:bodyPr/>
                    <a:lstStyle/>
                    <a:p>
                      <a:pPr algn="ctr"/>
                      <a:r>
                        <a:rPr lang="en-US" sz="1400" dirty="0" smtClean="0"/>
                        <a:t>Not Completed</a:t>
                      </a:r>
                      <a:endParaRPr lang="en-US" sz="1400" dirty="0"/>
                    </a:p>
                  </a:txBody>
                  <a:tcPr/>
                </a:tc>
              </a:tr>
              <a:tr h="345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Model for</a:t>
                      </a:r>
                      <a:r>
                        <a:rPr lang="en-US" sz="1400" baseline="0" dirty="0" smtClean="0"/>
                        <a:t> </a:t>
                      </a:r>
                      <a:r>
                        <a:rPr lang="en-US" sz="1400" baseline="0" dirty="0" smtClean="0"/>
                        <a:t>Haptic Feedback</a:t>
                      </a:r>
                      <a:endParaRPr lang="en-US" sz="1400" dirty="0" smtClean="0"/>
                    </a:p>
                  </a:txBody>
                  <a:tcPr/>
                </a:tc>
                <a:tc>
                  <a:txBody>
                    <a:bodyPr/>
                    <a:lstStyle/>
                    <a:p>
                      <a:pPr algn="ctr"/>
                      <a:r>
                        <a:rPr lang="en-US" sz="1400" dirty="0" smtClean="0"/>
                        <a:t>Completed</a:t>
                      </a:r>
                      <a:endParaRPr lang="en-US" sz="1400" dirty="0"/>
                    </a:p>
                  </a:txBody>
                  <a:tcPr/>
                </a:tc>
              </a:tr>
              <a:tr h="3454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Computational</a:t>
                      </a:r>
                      <a:r>
                        <a:rPr lang="en-US" sz="1400" baseline="0" dirty="0" smtClean="0"/>
                        <a:t> Results for </a:t>
                      </a:r>
                      <a:r>
                        <a:rPr lang="en-US" sz="1400" baseline="0" dirty="0" smtClean="0"/>
                        <a:t>Haptic Feedback</a:t>
                      </a:r>
                      <a:endParaRPr lang="en-US" sz="1400" dirty="0" smtClean="0"/>
                    </a:p>
                  </a:txBody>
                  <a:tcPr/>
                </a:tc>
                <a:tc>
                  <a:txBody>
                    <a:bodyPr/>
                    <a:lstStyle/>
                    <a:p>
                      <a:pPr algn="ctr"/>
                      <a:r>
                        <a:rPr lang="en-US" sz="1400" dirty="0" smtClean="0"/>
                        <a:t>Completed</a:t>
                      </a:r>
                      <a:endParaRPr lang="en-US" sz="1400" dirty="0"/>
                    </a:p>
                  </a:txBody>
                  <a:tcPr/>
                </a:tc>
              </a:tr>
              <a:tr h="345440">
                <a:tc>
                  <a:txBody>
                    <a:bodyPr/>
                    <a:lstStyle/>
                    <a:p>
                      <a:r>
                        <a:rPr lang="en-US" sz="1400" dirty="0" smtClean="0"/>
                        <a:t>Simulation of </a:t>
                      </a:r>
                      <a:r>
                        <a:rPr lang="en-US" sz="1400" dirty="0" smtClean="0"/>
                        <a:t>Haptic Feedback Model for</a:t>
                      </a:r>
                      <a:r>
                        <a:rPr lang="en-US" sz="1400" baseline="0" dirty="0" smtClean="0"/>
                        <a:t> </a:t>
                      </a:r>
                      <a:r>
                        <a:rPr lang="en-US" sz="1400" dirty="0" smtClean="0"/>
                        <a:t>MTM</a:t>
                      </a:r>
                      <a:endParaRPr lang="en-US" sz="1400" dirty="0"/>
                    </a:p>
                  </a:txBody>
                  <a:tcPr/>
                </a:tc>
                <a:tc>
                  <a:txBody>
                    <a:bodyPr/>
                    <a:lstStyle/>
                    <a:p>
                      <a:pPr algn="ctr"/>
                      <a:r>
                        <a:rPr lang="en-US" sz="1400" dirty="0" smtClean="0"/>
                        <a:t>Completed</a:t>
                      </a:r>
                      <a:endParaRPr lang="en-US" sz="1400" dirty="0"/>
                    </a:p>
                  </a:txBody>
                  <a:tcPr/>
                </a:tc>
              </a:tr>
              <a:tr h="345440">
                <a:tc>
                  <a:txBody>
                    <a:bodyPr/>
                    <a:lstStyle/>
                    <a:p>
                      <a:r>
                        <a:rPr lang="en-US" sz="1400" dirty="0" smtClean="0"/>
                        <a:t>Risk Analysis</a:t>
                      </a:r>
                      <a:endParaRPr lang="en-US" sz="1400" dirty="0"/>
                    </a:p>
                  </a:txBody>
                  <a:tcPr/>
                </a:tc>
                <a:tc>
                  <a:txBody>
                    <a:bodyPr/>
                    <a:lstStyle/>
                    <a:p>
                      <a:pPr algn="ctr"/>
                      <a:r>
                        <a:rPr lang="en-US" sz="1400" dirty="0" smtClean="0"/>
                        <a:t>Completed</a:t>
                      </a:r>
                      <a:endParaRPr lang="en-US" sz="1400" dirty="0"/>
                    </a:p>
                  </a:txBody>
                  <a:tcPr/>
                </a:tc>
              </a:tr>
              <a:tr h="345440">
                <a:tc>
                  <a:txBody>
                    <a:bodyPr/>
                    <a:lstStyle/>
                    <a:p>
                      <a:r>
                        <a:rPr lang="en-US" sz="1400" dirty="0" smtClean="0"/>
                        <a:t>IEEE format paper</a:t>
                      </a:r>
                      <a:endParaRPr lang="en-US" sz="1400" dirty="0"/>
                    </a:p>
                  </a:txBody>
                  <a:tcPr/>
                </a:tc>
                <a:tc>
                  <a:txBody>
                    <a:bodyPr/>
                    <a:lstStyle/>
                    <a:p>
                      <a:pPr algn="ctr"/>
                      <a:r>
                        <a:rPr lang="en-US" sz="1400" dirty="0" smtClean="0"/>
                        <a:t>Completed</a:t>
                      </a:r>
                      <a:endParaRPr lang="en-US" sz="1400" dirty="0"/>
                    </a:p>
                  </a:txBody>
                  <a:tcPr/>
                </a:tc>
              </a:tr>
            </a:tbl>
          </a:graphicData>
        </a:graphic>
      </p:graphicFrame>
      <p:sp>
        <p:nvSpPr>
          <p:cNvPr id="4" name="Slide Number Placeholder 4"/>
          <p:cNvSpPr>
            <a:spLocks noGrp="1"/>
          </p:cNvSpPr>
          <p:nvPr>
            <p:ph type="sldNum" sz="quarter" idx="12"/>
          </p:nvPr>
        </p:nvSpPr>
        <p:spPr>
          <a:xfrm>
            <a:off x="1" y="6387664"/>
            <a:ext cx="457200" cy="394136"/>
          </a:xfrm>
        </p:spPr>
        <p:txBody>
          <a:bodyPr/>
          <a:lstStyle/>
          <a:p>
            <a:r>
              <a:rPr lang="en-US" dirty="0" smtClean="0"/>
              <a:t>7</a:t>
            </a:r>
            <a:endParaRPr lang="en-US" dirty="0"/>
          </a:p>
        </p:txBody>
      </p:sp>
    </p:spTree>
    <p:extLst>
      <p:ext uri="{BB962C8B-B14F-4D97-AF65-F5344CB8AC3E}">
        <p14:creationId xmlns:p14="http://schemas.microsoft.com/office/powerpoint/2010/main" val="1096532089"/>
      </p:ext>
    </p:extLst>
  </p:cSld>
  <p:clrMapOvr>
    <a:masterClrMapping/>
  </p:clrMapOvr>
  <mc:AlternateContent xmlns:mc="http://schemas.openxmlformats.org/markup-compatibility/2006" xmlns:p14="http://schemas.microsoft.com/office/powerpoint/2010/main">
    <mc:Choice Requires="p14">
      <p:transition spd="slow" p14:dur="2000" advClick="0" advTm="430"/>
    </mc:Choice>
    <mc:Fallback xmlns="">
      <p:transition spd="slow" advClick="0" advTm="43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dirty="0" smtClean="0"/>
              <a:t>Summary</a:t>
            </a:r>
            <a:endParaRPr lang="en-US" dirty="0"/>
          </a:p>
        </p:txBody>
      </p:sp>
      <p:sp>
        <p:nvSpPr>
          <p:cNvPr id="499719" name="Rectangle 7"/>
          <p:cNvSpPr>
            <a:spLocks noGrp="1" noChangeArrowheads="1"/>
          </p:cNvSpPr>
          <p:nvPr>
            <p:ph idx="1"/>
          </p:nvPr>
        </p:nvSpPr>
        <p:spPr/>
        <p:txBody>
          <a:bodyPr>
            <a:normAutofit fontScale="92500"/>
          </a:bodyPr>
          <a:lstStyle/>
          <a:p>
            <a:r>
              <a:rPr lang="en-US" b="1" dirty="0"/>
              <a:t>Introduction to </a:t>
            </a:r>
            <a:r>
              <a:rPr lang="en-US" b="1" dirty="0" err="1"/>
              <a:t>dVRK</a:t>
            </a:r>
            <a:r>
              <a:rPr lang="en-US" b="1" dirty="0"/>
              <a:t> </a:t>
            </a:r>
          </a:p>
          <a:p>
            <a:r>
              <a:rPr lang="en-US" b="1" dirty="0"/>
              <a:t>Problem </a:t>
            </a:r>
            <a:r>
              <a:rPr lang="en-US" b="1" dirty="0" smtClean="0"/>
              <a:t>Statement and Objectives</a:t>
            </a:r>
            <a:endParaRPr lang="en-US" b="1" dirty="0"/>
          </a:p>
          <a:p>
            <a:r>
              <a:rPr lang="en-US" b="1" dirty="0"/>
              <a:t>Project Plan</a:t>
            </a:r>
          </a:p>
          <a:p>
            <a:r>
              <a:rPr lang="en-US" b="1" dirty="0" smtClean="0"/>
              <a:t>Primary Objective – Active Impedance </a:t>
            </a:r>
            <a:r>
              <a:rPr lang="en-US" b="1" dirty="0"/>
              <a:t>Controller</a:t>
            </a:r>
          </a:p>
          <a:p>
            <a:pPr lvl="1"/>
            <a:r>
              <a:rPr lang="en-US" dirty="0"/>
              <a:t>Model design, Mathematical representation, Simulation of model, Analysis of </a:t>
            </a:r>
            <a:r>
              <a:rPr lang="en-US" dirty="0" smtClean="0"/>
              <a:t>result, Trade-off of model</a:t>
            </a:r>
            <a:endParaRPr lang="en-US" dirty="0"/>
          </a:p>
          <a:p>
            <a:r>
              <a:rPr lang="en-US" b="1" dirty="0"/>
              <a:t>Secondary </a:t>
            </a:r>
            <a:r>
              <a:rPr lang="en-US" b="1" dirty="0" smtClean="0"/>
              <a:t>Objective – </a:t>
            </a:r>
            <a:r>
              <a:rPr lang="en-US" b="1" dirty="0"/>
              <a:t>Haptic Feedback</a:t>
            </a:r>
          </a:p>
          <a:p>
            <a:pPr lvl="1"/>
            <a:r>
              <a:rPr lang="en-US" dirty="0"/>
              <a:t>Model design, Mathematical representation, Simulation of model, Analysis of </a:t>
            </a:r>
            <a:r>
              <a:rPr lang="en-US" dirty="0" smtClean="0"/>
              <a:t>result, Trade-off of model</a:t>
            </a:r>
            <a:endParaRPr lang="en-US" dirty="0"/>
          </a:p>
          <a:p>
            <a:r>
              <a:rPr lang="en-US" b="1" dirty="0" smtClean="0"/>
              <a:t>Challenges</a:t>
            </a:r>
            <a:endParaRPr lang="en-US" b="1" dirty="0"/>
          </a:p>
          <a:p>
            <a:r>
              <a:rPr lang="en-US" b="1" dirty="0"/>
              <a:t>Deliverables proposed </a:t>
            </a:r>
            <a:r>
              <a:rPr lang="en-US" b="1" dirty="0" err="1"/>
              <a:t>vs</a:t>
            </a:r>
            <a:r>
              <a:rPr lang="en-US" b="1" dirty="0"/>
              <a:t> actual</a:t>
            </a:r>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21</a:t>
            </a:fld>
            <a:endParaRPr lang="en-US" dirty="0"/>
          </a:p>
        </p:txBody>
      </p:sp>
      <p:sp>
        <p:nvSpPr>
          <p:cNvPr id="2" name="Footer Placeholder 1"/>
          <p:cNvSpPr>
            <a:spLocks noGrp="1"/>
          </p:cNvSpPr>
          <p:nvPr>
            <p:ph type="ftr" sz="quarter" idx="11"/>
          </p:nvPr>
        </p:nvSpPr>
        <p:spPr/>
        <p:txBody>
          <a:bodyPr/>
          <a:lstStyle/>
          <a:p>
            <a:endParaRPr lang="en-US" dirty="0"/>
          </a:p>
        </p:txBody>
      </p:sp>
      <p:pic>
        <p:nvPicPr>
          <p:cNvPr id="5" name="Summary-slide-11_Tak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33800" y="7239000"/>
            <a:ext cx="609600" cy="609600"/>
          </a:xfrm>
          <a:prstGeom prst="rect">
            <a:avLst/>
          </a:prstGeom>
        </p:spPr>
      </p:pic>
    </p:spTree>
    <p:extLst>
      <p:ext uri="{BB962C8B-B14F-4D97-AF65-F5344CB8AC3E}">
        <p14:creationId xmlns:p14="http://schemas.microsoft.com/office/powerpoint/2010/main" val="2653918320"/>
      </p:ext>
    </p:extLst>
  </p:cSld>
  <p:clrMapOvr>
    <a:masterClrMapping/>
  </p:clrMapOvr>
  <mc:AlternateContent xmlns:mc="http://schemas.openxmlformats.org/markup-compatibility/2006" xmlns:p14="http://schemas.microsoft.com/office/powerpoint/2010/main">
    <mc:Choice Requires="p14">
      <p:transition spd="slow" p14:dur="2000" advClick="0" advTm="1040"/>
    </mc:Choice>
    <mc:Fallback xmlns="">
      <p:transition spd="slow" advClick="0" advTm="104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83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FEBEB0A-9E3D-4B14-9782-E2AE3DA60D96}" type="slidenum">
              <a:rPr lang="en-US" smtClean="0"/>
              <a:pPr/>
              <a:t>22</a:t>
            </a:fld>
            <a:endParaRPr lang="en-US" dirty="0"/>
          </a:p>
        </p:txBody>
      </p:sp>
      <p:sp>
        <p:nvSpPr>
          <p:cNvPr id="2" name="Footer Placeholder 1"/>
          <p:cNvSpPr>
            <a:spLocks noGrp="1"/>
          </p:cNvSpPr>
          <p:nvPr>
            <p:ph type="ftr" sz="quarter" idx="11"/>
          </p:nvPr>
        </p:nvSpPr>
        <p:spPr/>
        <p:txBody>
          <a:bodyPr/>
          <a:lstStyle/>
          <a:p>
            <a:endParaRPr lang="en-US" dirty="0"/>
          </a:p>
        </p:txBody>
      </p:sp>
      <p:sp>
        <p:nvSpPr>
          <p:cNvPr id="6" name="TextBox 5"/>
          <p:cNvSpPr txBox="1"/>
          <p:nvPr/>
        </p:nvSpPr>
        <p:spPr>
          <a:xfrm>
            <a:off x="1905000" y="2971800"/>
            <a:ext cx="5334000" cy="1752600"/>
          </a:xfrm>
          <a:prstGeom prst="rect">
            <a:avLst/>
          </a:prstGeom>
          <a:noFill/>
        </p:spPr>
        <p:txBody>
          <a:bodyPr wrap="square" rtlCol="0">
            <a:noAutofit/>
          </a:bodyPr>
          <a:lstStyle/>
          <a:p>
            <a:pPr algn="ctr"/>
            <a:r>
              <a:rPr lang="en-US" sz="5400" b="1" dirty="0" smtClean="0"/>
              <a:t>THANK YOU</a:t>
            </a:r>
          </a:p>
        </p:txBody>
      </p:sp>
    </p:spTree>
    <p:extLst>
      <p:ext uri="{BB962C8B-B14F-4D97-AF65-F5344CB8AC3E}">
        <p14:creationId xmlns:p14="http://schemas.microsoft.com/office/powerpoint/2010/main" val="745695638"/>
      </p:ext>
    </p:extLst>
  </p:cSld>
  <p:clrMapOvr>
    <a:masterClrMapping/>
  </p:clrMapOvr>
  <mc:AlternateContent xmlns:mc="http://schemas.openxmlformats.org/markup-compatibility/2006" xmlns:p14="http://schemas.microsoft.com/office/powerpoint/2010/main">
    <mc:Choice Requires="p14">
      <p:transition spd="slow" p14:dur="2000" advClick="0" advTm="40"/>
    </mc:Choice>
    <mc:Fallback xmlns="">
      <p:transition spd="slow" advClick="0" advTm="4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32500" lnSpcReduction="20000"/>
          </a:bodyPr>
          <a:lstStyle/>
          <a:p>
            <a:r>
              <a:rPr lang="en-US" dirty="0" smtClean="0"/>
              <a:t>Team Introduction</a:t>
            </a:r>
          </a:p>
          <a:p>
            <a:r>
              <a:rPr lang="en-US" dirty="0" smtClean="0"/>
              <a:t>Agenda</a:t>
            </a:r>
          </a:p>
          <a:p>
            <a:r>
              <a:rPr lang="en-US" dirty="0" smtClean="0"/>
              <a:t>Problem Statement</a:t>
            </a:r>
          </a:p>
          <a:p>
            <a:r>
              <a:rPr lang="en-US" dirty="0" smtClean="0"/>
              <a:t>Objectives</a:t>
            </a:r>
          </a:p>
          <a:p>
            <a:r>
              <a:rPr lang="en-US" dirty="0" smtClean="0"/>
              <a:t>Deliverables achieved</a:t>
            </a:r>
          </a:p>
          <a:p>
            <a:r>
              <a:rPr lang="en-US" dirty="0" smtClean="0"/>
              <a:t>Project Plan</a:t>
            </a:r>
          </a:p>
          <a:p>
            <a:r>
              <a:rPr lang="en-US" dirty="0" smtClean="0"/>
              <a:t>Overview of Process</a:t>
            </a:r>
          </a:p>
          <a:p>
            <a:r>
              <a:rPr lang="en-US" dirty="0" smtClean="0"/>
              <a:t>Primary Purpose – Impedance Controller</a:t>
            </a:r>
          </a:p>
          <a:p>
            <a:pPr lvl="1"/>
            <a:r>
              <a:rPr lang="en-US" dirty="0" smtClean="0"/>
              <a:t>Model design</a:t>
            </a:r>
          </a:p>
          <a:p>
            <a:pPr lvl="1"/>
            <a:r>
              <a:rPr lang="en-US" dirty="0" smtClean="0"/>
              <a:t>Mathematical representation</a:t>
            </a:r>
          </a:p>
          <a:p>
            <a:pPr lvl="1"/>
            <a:r>
              <a:rPr lang="en-US" dirty="0" smtClean="0"/>
              <a:t>Simulation of model + video</a:t>
            </a:r>
          </a:p>
          <a:p>
            <a:pPr lvl="1"/>
            <a:r>
              <a:rPr lang="en-US" dirty="0" smtClean="0"/>
              <a:t>Analysis of result</a:t>
            </a:r>
          </a:p>
          <a:p>
            <a:r>
              <a:rPr lang="en-US" dirty="0" smtClean="0"/>
              <a:t>Secondary Purpose – Haptic Feedback</a:t>
            </a:r>
          </a:p>
          <a:p>
            <a:pPr lvl="1"/>
            <a:r>
              <a:rPr lang="en-US" dirty="0"/>
              <a:t>Model design</a:t>
            </a:r>
          </a:p>
          <a:p>
            <a:pPr lvl="1"/>
            <a:r>
              <a:rPr lang="en-US" dirty="0"/>
              <a:t>Mathematical representation</a:t>
            </a:r>
          </a:p>
          <a:p>
            <a:pPr lvl="1"/>
            <a:r>
              <a:rPr lang="en-US" dirty="0"/>
              <a:t>Simulation of model + video</a:t>
            </a:r>
          </a:p>
          <a:p>
            <a:pPr lvl="1"/>
            <a:r>
              <a:rPr lang="en-US" dirty="0"/>
              <a:t>Analysis of result</a:t>
            </a:r>
          </a:p>
          <a:p>
            <a:r>
              <a:rPr lang="en-US" dirty="0" smtClean="0"/>
              <a:t>Trade off models</a:t>
            </a:r>
          </a:p>
          <a:p>
            <a:r>
              <a:rPr lang="en-US" dirty="0" smtClean="0"/>
              <a:t>Challenges</a:t>
            </a:r>
          </a:p>
          <a:p>
            <a:r>
              <a:rPr lang="en-US" dirty="0" smtClean="0"/>
              <a:t>Deliverables proposed </a:t>
            </a:r>
            <a:r>
              <a:rPr lang="en-US" dirty="0" err="1" smtClean="0"/>
              <a:t>vs</a:t>
            </a:r>
            <a:r>
              <a:rPr lang="en-US" dirty="0" smtClean="0"/>
              <a:t> actual</a:t>
            </a:r>
          </a:p>
          <a:p>
            <a:r>
              <a:rPr lang="en-US" dirty="0" smtClean="0"/>
              <a:t>Summary</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23</a:t>
            </a:fld>
            <a:endParaRPr lang="en-US" dirty="0"/>
          </a:p>
        </p:txBody>
      </p:sp>
    </p:spTree>
    <p:extLst>
      <p:ext uri="{BB962C8B-B14F-4D97-AF65-F5344CB8AC3E}">
        <p14:creationId xmlns:p14="http://schemas.microsoft.com/office/powerpoint/2010/main" val="33598146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57166"/>
            <a:ext cx="8229600" cy="800100"/>
          </a:xfrm>
        </p:spPr>
        <p:txBody>
          <a:bodyPr/>
          <a:lstStyle/>
          <a:p>
            <a:r>
              <a:rPr lang="en-US" dirty="0" smtClean="0"/>
              <a:t>Scope and Execution</a:t>
            </a:r>
            <a:endParaRPr lang="en-US" dirty="0"/>
          </a:p>
        </p:txBody>
      </p:sp>
      <p:sp>
        <p:nvSpPr>
          <p:cNvPr id="3" name="Slide Number Placeholder 2"/>
          <p:cNvSpPr>
            <a:spLocks noGrp="1"/>
          </p:cNvSpPr>
          <p:nvPr>
            <p:ph type="sldNum" sz="quarter" idx="10"/>
          </p:nvPr>
        </p:nvSpPr>
        <p:spPr/>
        <p:txBody>
          <a:bodyPr/>
          <a:lstStyle/>
          <a:p>
            <a:fld id="{BFEBEB0A-9E3D-4B14-9782-E2AE3DA60D96}" type="slidenum">
              <a:rPr lang="en-US" smtClean="0"/>
              <a:pPr/>
              <a:t>24</a:t>
            </a:fld>
            <a:endParaRPr lang="en-US"/>
          </a:p>
        </p:txBody>
      </p:sp>
      <p:sp>
        <p:nvSpPr>
          <p:cNvPr id="4" name="Footer Placeholder 3"/>
          <p:cNvSpPr>
            <a:spLocks noGrp="1"/>
          </p:cNvSpPr>
          <p:nvPr>
            <p:ph type="ftr" sz="quarter" idx="11"/>
          </p:nvPr>
        </p:nvSpPr>
        <p:spPr/>
        <p:txBody>
          <a:bodyPr/>
          <a:lstStyle/>
          <a:p>
            <a:endParaRPr lang="en-US" dirty="0"/>
          </a:p>
        </p:txBody>
      </p:sp>
      <p:sp>
        <p:nvSpPr>
          <p:cNvPr id="11" name="Content Placeholder 2"/>
          <p:cNvSpPr txBox="1">
            <a:spLocks/>
          </p:cNvSpPr>
          <p:nvPr/>
        </p:nvSpPr>
        <p:spPr>
          <a:xfrm>
            <a:off x="457200" y="1428736"/>
            <a:ext cx="8229600" cy="4958928"/>
          </a:xfrm>
          <a:prstGeom prst="rect">
            <a:avLst/>
          </a:prstGeom>
        </p:spPr>
        <p:txBody>
          <a:bodyPr>
            <a:normAutofit fontScale="62500" lnSpcReduction="20000"/>
          </a:bodyPr>
          <a:lstStyle/>
          <a:p>
            <a:pPr marL="274320" marR="0" lvl="0" indent="-274320" algn="l" defTabSz="914400" rtl="0" eaLnBrk="1" fontAlgn="auto" latinLnBrk="0" hangingPunct="1">
              <a:lnSpc>
                <a:spcPct val="95000"/>
              </a:lnSpc>
              <a:spcBef>
                <a:spcPts val="1200"/>
              </a:spcBef>
              <a:spcAft>
                <a:spcPts val="0"/>
              </a:spcAft>
              <a:buClr>
                <a:schemeClr val="bg2"/>
              </a:buClr>
              <a:buSzTx/>
              <a:buFont typeface="Arial" pitchFamily="34" charset="0"/>
              <a:buChar char="•"/>
              <a:tabLst/>
              <a:defRPr/>
            </a:pPr>
            <a:r>
              <a:rPr kumimoji="0" lang="en-US" sz="2400" b="1" i="0"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Scope</a:t>
            </a:r>
            <a:endParaRPr kumimoji="0" lang="en-US" sz="2400" b="0" i="0"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endParaRP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Simulate </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admittance control of the PSM by regulating contact force at the end </a:t>
            </a:r>
            <a:r>
              <a:rPr kumimoji="0" lang="en-US" sz="2000" b="0" i="0" u="none" strike="noStrike" kern="1200" cap="none" spc="0" normalizeH="0" noProof="0" dirty="0" err="1" smtClean="0">
                <a:ln>
                  <a:noFill/>
                </a:ln>
                <a:solidFill>
                  <a:schemeClr val="tx1"/>
                </a:solidFill>
                <a:effectLst/>
                <a:uLnTx/>
                <a:uFillTx/>
                <a:latin typeface="Verdana" pitchFamily="34" charset="0"/>
                <a:ea typeface="Verdana" pitchFamily="34" charset="0"/>
                <a:cs typeface="Verdana" pitchFamily="34" charset="0"/>
              </a:rPr>
              <a:t>effector</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a:t>
            </a:r>
          </a:p>
          <a:p>
            <a:pPr marL="594360" lvl="1" indent="-274320">
              <a:lnSpc>
                <a:spcPct val="95000"/>
              </a:lnSpc>
              <a:spcBef>
                <a:spcPts val="600"/>
              </a:spcBef>
              <a:buClr>
                <a:schemeClr val="bg2"/>
              </a:buClr>
              <a:buFont typeface="Verdana" pitchFamily="34" charset="0"/>
              <a:buChar char="─"/>
            </a:pPr>
            <a:r>
              <a:rPr lang="en-US" sz="2000" baseline="0" dirty="0" smtClean="0">
                <a:latin typeface="Verdana" pitchFamily="34" charset="0"/>
                <a:ea typeface="Verdana" pitchFamily="34" charset="0"/>
                <a:cs typeface="Verdana" pitchFamily="34" charset="0"/>
              </a:rPr>
              <a:t>Modeling the simulation of </a:t>
            </a:r>
            <a:r>
              <a:rPr lang="en-US" sz="2000" baseline="0" dirty="0" err="1" smtClean="0">
                <a:latin typeface="Verdana" pitchFamily="34" charset="0"/>
                <a:ea typeface="Verdana" pitchFamily="34" charset="0"/>
                <a:cs typeface="Verdana" pitchFamily="34" charset="0"/>
              </a:rPr>
              <a:t>haptic</a:t>
            </a:r>
            <a:r>
              <a:rPr lang="en-US" sz="2000" baseline="0" dirty="0" smtClean="0">
                <a:latin typeface="Verdana" pitchFamily="34" charset="0"/>
                <a:ea typeface="Verdana" pitchFamily="34" charset="0"/>
                <a:cs typeface="Verdana" pitchFamily="34" charset="0"/>
              </a:rPr>
              <a:t> feedback on the MTM based on the force at</a:t>
            </a:r>
            <a:r>
              <a:rPr lang="en-US" sz="2000" dirty="0" smtClean="0">
                <a:latin typeface="Verdana" pitchFamily="34" charset="0"/>
                <a:ea typeface="Verdana" pitchFamily="34" charset="0"/>
                <a:cs typeface="Verdana" pitchFamily="34" charset="0"/>
              </a:rPr>
              <a:t> the PSM tip.</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Implement the simulation in the hardware.</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lang="en-US" sz="2000" dirty="0" smtClean="0">
                <a:latin typeface="Verdana" pitchFamily="34" charset="0"/>
                <a:ea typeface="Verdana" pitchFamily="34" charset="0"/>
                <a:cs typeface="Verdana" pitchFamily="34" charset="0"/>
              </a:rPr>
              <a:t>The project will be done within the scope of the topics covered in the course RBE-501.</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The</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robotic system being used is Intuitive </a:t>
            </a:r>
            <a:r>
              <a:rPr kumimoji="0" lang="en-US" sz="2000" b="0" i="0" u="none" strike="noStrike" kern="1200" cap="none" spc="0" normalizeH="0" noProof="0" dirty="0" err="1" smtClean="0">
                <a:ln>
                  <a:noFill/>
                </a:ln>
                <a:solidFill>
                  <a:schemeClr val="tx1"/>
                </a:solidFill>
                <a:effectLst/>
                <a:uLnTx/>
                <a:uFillTx/>
                <a:latin typeface="Verdana" pitchFamily="34" charset="0"/>
                <a:ea typeface="Verdana" pitchFamily="34" charset="0"/>
                <a:cs typeface="Verdana" pitchFamily="34" charset="0"/>
              </a:rPr>
              <a:t>Surgical’s</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a:t>
            </a:r>
            <a:r>
              <a:rPr kumimoji="0" lang="en-US" sz="2000" b="0" i="0" u="none" strike="noStrike" kern="1200" cap="none" spc="0" normalizeH="0" noProof="0" dirty="0" err="1" smtClean="0">
                <a:ln>
                  <a:noFill/>
                </a:ln>
                <a:solidFill>
                  <a:schemeClr val="tx1"/>
                </a:solidFill>
                <a:effectLst/>
                <a:uLnTx/>
                <a:uFillTx/>
                <a:latin typeface="Verdana" pitchFamily="34" charset="0"/>
                <a:ea typeface="Verdana" pitchFamily="34" charset="0"/>
                <a:cs typeface="Verdana" pitchFamily="34" charset="0"/>
              </a:rPr>
              <a:t>daVinci</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Research Kit (</a:t>
            </a:r>
            <a:r>
              <a:rPr kumimoji="0" lang="en-US" sz="2000" b="0" i="0" u="none" strike="noStrike" kern="1200" cap="none" spc="0" normalizeH="0" noProof="0" dirty="0" err="1" smtClean="0">
                <a:ln>
                  <a:noFill/>
                </a:ln>
                <a:solidFill>
                  <a:schemeClr val="tx1"/>
                </a:solidFill>
                <a:effectLst/>
                <a:uLnTx/>
                <a:uFillTx/>
                <a:latin typeface="Verdana" pitchFamily="34" charset="0"/>
                <a:ea typeface="Verdana" pitchFamily="34" charset="0"/>
                <a:cs typeface="Verdana" pitchFamily="34" charset="0"/>
              </a:rPr>
              <a:t>dVRK</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endParaRPr>
          </a:p>
          <a:p>
            <a:pPr marL="274320" marR="0" lvl="0" indent="-274320" algn="l" defTabSz="914400" rtl="0" eaLnBrk="1" fontAlgn="auto" latinLnBrk="0" hangingPunct="1">
              <a:lnSpc>
                <a:spcPct val="95000"/>
              </a:lnSpc>
              <a:spcBef>
                <a:spcPts val="1200"/>
              </a:spcBef>
              <a:spcAft>
                <a:spcPts val="0"/>
              </a:spcAft>
              <a:buClr>
                <a:schemeClr val="bg2"/>
              </a:buClr>
              <a:buSzTx/>
              <a:buFont typeface="Arial" pitchFamily="34" charset="0"/>
              <a:buChar char="•"/>
              <a:tabLst/>
              <a:defRPr/>
            </a:pPr>
            <a:r>
              <a:rPr kumimoji="0" lang="en-US" sz="2400" b="1" i="0"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Feasibility</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Simulating admittance control</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is our primary objective and needs only computers as resources and is hence, completely feasible within the given time frame.</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endPar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endParaRP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lang="en-US" sz="2000" baseline="0" dirty="0" smtClean="0">
                <a:latin typeface="Verdana" pitchFamily="34" charset="0"/>
                <a:ea typeface="Verdana" pitchFamily="34" charset="0"/>
                <a:cs typeface="Verdana" pitchFamily="34" charset="0"/>
              </a:rPr>
              <a:t>Haptic</a:t>
            </a:r>
            <a:r>
              <a:rPr lang="en-US" sz="2000" dirty="0" smtClean="0">
                <a:latin typeface="Verdana" pitchFamily="34" charset="0"/>
                <a:ea typeface="Verdana" pitchFamily="34" charset="0"/>
                <a:cs typeface="Verdana" pitchFamily="34" charset="0"/>
              </a:rPr>
              <a:t> feedback is our secondary objective and requires computing resources.</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endParaRPr lang="en-US" sz="2000" dirty="0" smtClean="0">
              <a:latin typeface="Verdana" pitchFamily="34" charset="0"/>
              <a:ea typeface="Verdana" pitchFamily="34" charset="0"/>
              <a:cs typeface="Verdana" pitchFamily="34" charset="0"/>
            </a:endParaRP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Hardware implementation requires the most resources like</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the physical da Vinci system and more time and hence may be the least feasible objective.</a:t>
            </a: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endPar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endParaRPr>
          </a:p>
          <a:p>
            <a:pPr marL="274320" marR="0" lvl="0" indent="-274320" algn="l" defTabSz="914400" rtl="0" eaLnBrk="1" fontAlgn="auto" latinLnBrk="0" hangingPunct="1">
              <a:lnSpc>
                <a:spcPct val="95000"/>
              </a:lnSpc>
              <a:spcBef>
                <a:spcPts val="1200"/>
              </a:spcBef>
              <a:spcAft>
                <a:spcPts val="0"/>
              </a:spcAft>
              <a:buClr>
                <a:schemeClr val="bg2"/>
              </a:buClr>
              <a:buSzTx/>
              <a:buFont typeface="Arial" pitchFamily="34" charset="0"/>
              <a:buChar char="•"/>
              <a:tabLst/>
              <a:defRPr/>
            </a:pPr>
            <a:r>
              <a:rPr kumimoji="0" lang="en-US" sz="2400" b="1" i="0"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Domains</a:t>
            </a:r>
            <a:r>
              <a:rPr kumimoji="0" lang="en-US" sz="2400" b="1" i="0"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covered</a:t>
            </a:r>
            <a:endParaRPr kumimoji="0" lang="en-US" sz="2400" b="1" i="0"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endParaRPr>
          </a:p>
          <a:p>
            <a:pPr marL="594360" marR="0" lvl="1" indent="-274320" algn="l" defTabSz="914400" rtl="0" eaLnBrk="1" fontAlgn="auto" latinLnBrk="0" hangingPunct="1">
              <a:lnSpc>
                <a:spcPct val="95000"/>
              </a:lnSpc>
              <a:spcBef>
                <a:spcPts val="600"/>
              </a:spcBef>
              <a:spcAft>
                <a:spcPts val="0"/>
              </a:spcAft>
              <a:buClr>
                <a:schemeClr val="bg2"/>
              </a:buClr>
              <a:buSzTx/>
              <a:buFont typeface="Verdana"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rPr>
              <a:t>Admittance control</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and </a:t>
            </a:r>
            <a:r>
              <a:rPr kumimoji="0" lang="en-US" sz="2000" b="0" i="0" u="none" strike="noStrike" kern="1200" cap="none" spc="0" normalizeH="0" noProof="0" dirty="0" err="1" smtClean="0">
                <a:ln>
                  <a:noFill/>
                </a:ln>
                <a:solidFill>
                  <a:schemeClr val="tx1"/>
                </a:solidFill>
                <a:effectLst/>
                <a:uLnTx/>
                <a:uFillTx/>
                <a:latin typeface="Verdana" pitchFamily="34" charset="0"/>
                <a:ea typeface="Verdana" pitchFamily="34" charset="0"/>
                <a:cs typeface="Verdana" pitchFamily="34" charset="0"/>
              </a:rPr>
              <a:t>haptic</a:t>
            </a:r>
            <a:r>
              <a:rPr kumimoji="0" lang="en-US" sz="2000" b="0" i="0" u="none" strike="noStrike" kern="1200" cap="none" spc="0" normalizeH="0" noProof="0" dirty="0" smtClean="0">
                <a:ln>
                  <a:noFill/>
                </a:ln>
                <a:solidFill>
                  <a:schemeClr val="tx1"/>
                </a:solidFill>
                <a:effectLst/>
                <a:uLnTx/>
                <a:uFillTx/>
                <a:latin typeface="Verdana" pitchFamily="34" charset="0"/>
                <a:ea typeface="Verdana" pitchFamily="34" charset="0"/>
                <a:cs typeface="Verdana" pitchFamily="34" charset="0"/>
              </a:rPr>
              <a:t> feedback require sound knowledge in Robot Dynamics and Robot Control and </a:t>
            </a:r>
            <a:r>
              <a:rPr lang="en-US" sz="2000" dirty="0" smtClean="0">
                <a:latin typeface="Verdana" pitchFamily="34" charset="0"/>
                <a:ea typeface="Verdana" pitchFamily="34" charset="0"/>
                <a:cs typeface="Verdana" pitchFamily="34" charset="0"/>
              </a:rPr>
              <a:t>skills like robot modeling, simulation and sensor integration.</a:t>
            </a:r>
            <a:endParaRPr kumimoji="0" lang="en-US" sz="2000" b="0" i="0" u="none" strike="noStrike" kern="1200" cap="none" spc="0" normalizeH="0" baseline="0" noProof="0" dirty="0" smtClean="0">
              <a:ln>
                <a:noFill/>
              </a:ln>
              <a:solidFill>
                <a:schemeClr val="tx1"/>
              </a:solidFill>
              <a:effectLst/>
              <a:uLnTx/>
              <a:uFillTx/>
              <a:latin typeface="Verdana" pitchFamily="34" charset="0"/>
              <a:ea typeface="Verdana" pitchFamily="34" charset="0"/>
              <a:cs typeface="Verdana" pitchFamily="34" charset="0"/>
            </a:endParaRPr>
          </a:p>
        </p:txBody>
      </p:sp>
      <p:pic>
        <p:nvPicPr>
          <p:cNvPr id="2" name="audio1_K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86200" y="7239000"/>
            <a:ext cx="609600" cy="609600"/>
          </a:xfrm>
          <a:prstGeom prst="rect">
            <a:avLst/>
          </a:prstGeom>
        </p:spPr>
      </p:pic>
    </p:spTree>
    <p:extLst>
      <p:ext uri="{BB962C8B-B14F-4D97-AF65-F5344CB8AC3E}">
        <p14:creationId xmlns:p14="http://schemas.microsoft.com/office/powerpoint/2010/main" val="169508203"/>
      </p:ext>
    </p:extLst>
  </p:cSld>
  <p:clrMapOvr>
    <a:masterClrMapping/>
  </p:clrMapOvr>
  <mc:AlternateContent xmlns:mc="http://schemas.openxmlformats.org/markup-compatibility/2006" xmlns:p14="http://schemas.microsoft.com/office/powerpoint/2010/main">
    <mc:Choice Requires="p14">
      <p:transition spd="slow" p14:dur="2000" advClick="0" advTm="1340"/>
    </mc:Choice>
    <mc:Fallback xmlns="">
      <p:transition spd="slow" advClick="0" advTm="134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endParaRPr lang="en-US" dirty="0"/>
          </a:p>
        </p:txBody>
      </p:sp>
      <p:sp>
        <p:nvSpPr>
          <p:cNvPr id="3" name="Content Placeholder 2"/>
          <p:cNvSpPr>
            <a:spLocks noGrp="1"/>
          </p:cNvSpPr>
          <p:nvPr>
            <p:ph idx="1"/>
          </p:nvPr>
        </p:nvSpPr>
        <p:spPr>
          <a:xfrm>
            <a:off x="381000" y="1295400"/>
            <a:ext cx="8610600" cy="5188739"/>
          </a:xfrm>
        </p:spPr>
        <p:txBody>
          <a:bodyPr>
            <a:normAutofit fontScale="92500" lnSpcReduction="10000"/>
          </a:bodyPr>
          <a:lstStyle/>
          <a:p>
            <a:r>
              <a:rPr lang="en-US" b="1" dirty="0" smtClean="0"/>
              <a:t>Primary deliverable</a:t>
            </a:r>
          </a:p>
          <a:p>
            <a:pPr lvl="1"/>
            <a:r>
              <a:rPr lang="en-US" dirty="0" smtClean="0"/>
              <a:t>Project plan</a:t>
            </a:r>
          </a:p>
          <a:p>
            <a:pPr lvl="1"/>
            <a:r>
              <a:rPr lang="en-US" dirty="0" smtClean="0"/>
              <a:t>Requirements document</a:t>
            </a:r>
          </a:p>
          <a:p>
            <a:pPr lvl="1"/>
            <a:r>
              <a:rPr lang="en-US" dirty="0" smtClean="0"/>
              <a:t>Computational </a:t>
            </a:r>
            <a:r>
              <a:rPr lang="en-US" dirty="0"/>
              <a:t>results </a:t>
            </a:r>
            <a:endParaRPr lang="en-US" dirty="0" smtClean="0"/>
          </a:p>
          <a:p>
            <a:pPr lvl="2"/>
            <a:r>
              <a:rPr lang="en-US" dirty="0" smtClean="0"/>
              <a:t>Dynamics and kinematics</a:t>
            </a:r>
          </a:p>
          <a:p>
            <a:pPr lvl="1"/>
            <a:r>
              <a:rPr lang="en-US" dirty="0"/>
              <a:t>I</a:t>
            </a:r>
            <a:r>
              <a:rPr lang="en-US" dirty="0" smtClean="0"/>
              <a:t>mplementation </a:t>
            </a:r>
            <a:r>
              <a:rPr lang="en-US" dirty="0"/>
              <a:t>of an admittance controller for the </a:t>
            </a:r>
            <a:r>
              <a:rPr lang="en-US" dirty="0" smtClean="0"/>
              <a:t>PSM</a:t>
            </a:r>
          </a:p>
          <a:p>
            <a:pPr lvl="1"/>
            <a:r>
              <a:rPr lang="en-US" dirty="0"/>
              <a:t>Optimal interaction control </a:t>
            </a:r>
            <a:r>
              <a:rPr lang="en-US" dirty="0" smtClean="0"/>
              <a:t>findings</a:t>
            </a:r>
          </a:p>
          <a:p>
            <a:pPr lvl="1"/>
            <a:r>
              <a:rPr lang="en-US" dirty="0" smtClean="0"/>
              <a:t>Model for monitoring force at PSM and generating real-time equivalent force at the MTM</a:t>
            </a:r>
          </a:p>
          <a:p>
            <a:pPr lvl="1"/>
            <a:r>
              <a:rPr lang="en-US" dirty="0" smtClean="0"/>
              <a:t>Demonstration of the results</a:t>
            </a:r>
          </a:p>
          <a:p>
            <a:pPr lvl="1"/>
            <a:r>
              <a:rPr lang="en-US" dirty="0" smtClean="0"/>
              <a:t>Final project report</a:t>
            </a:r>
          </a:p>
          <a:p>
            <a:r>
              <a:rPr lang="en-US" b="1" dirty="0" smtClean="0"/>
              <a:t>Secondary deliverable</a:t>
            </a:r>
          </a:p>
          <a:p>
            <a:pPr lvl="1"/>
            <a:r>
              <a:rPr lang="en-US" dirty="0" smtClean="0"/>
              <a:t>Risk analysis</a:t>
            </a:r>
          </a:p>
          <a:p>
            <a:r>
              <a:rPr lang="en-US" b="1" dirty="0" smtClean="0"/>
              <a:t>Tertiary deliverable</a:t>
            </a:r>
            <a:endParaRPr lang="en-US" dirty="0" smtClean="0"/>
          </a:p>
          <a:p>
            <a:pPr lvl="1"/>
            <a:r>
              <a:rPr lang="en-US" dirty="0" smtClean="0"/>
              <a:t>IEEE publication of the project objectives and results.</a:t>
            </a:r>
          </a:p>
        </p:txBody>
      </p:sp>
      <p:sp>
        <p:nvSpPr>
          <p:cNvPr id="4" name="Slide Number Placeholder 4"/>
          <p:cNvSpPr>
            <a:spLocks noGrp="1"/>
          </p:cNvSpPr>
          <p:nvPr>
            <p:ph type="sldNum" sz="quarter" idx="12"/>
          </p:nvPr>
        </p:nvSpPr>
        <p:spPr>
          <a:xfrm>
            <a:off x="1" y="6387664"/>
            <a:ext cx="457200" cy="394136"/>
          </a:xfrm>
        </p:spPr>
        <p:txBody>
          <a:bodyPr/>
          <a:lstStyle/>
          <a:p>
            <a:r>
              <a:rPr lang="en-US" dirty="0" smtClean="0"/>
              <a:t>7</a:t>
            </a:r>
            <a:endParaRPr lang="en-US" dirty="0"/>
          </a:p>
        </p:txBody>
      </p:sp>
      <p:pic>
        <p:nvPicPr>
          <p:cNvPr id="8" name="Deliverables-slide-7_Tak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62400" y="7162800"/>
            <a:ext cx="609600" cy="609600"/>
          </a:xfrm>
          <a:prstGeom prst="rect">
            <a:avLst/>
          </a:prstGeom>
        </p:spPr>
      </p:pic>
    </p:spTree>
    <p:extLst>
      <p:ext uri="{BB962C8B-B14F-4D97-AF65-F5344CB8AC3E}">
        <p14:creationId xmlns:p14="http://schemas.microsoft.com/office/powerpoint/2010/main" val="3950386246"/>
      </p:ext>
    </p:extLst>
  </p:cSld>
  <p:clrMapOvr>
    <a:masterClrMapping/>
  </p:clrMapOvr>
  <mc:AlternateContent xmlns:mc="http://schemas.openxmlformats.org/markup-compatibility/2006" xmlns:p14="http://schemas.microsoft.com/office/powerpoint/2010/main">
    <mc:Choice Requires="p14">
      <p:transition spd="slow" p14:dur="2000" advClick="0" advTm="430"/>
    </mc:Choice>
    <mc:Fallback xmlns="">
      <p:transition spd="slow" advClick="0" advTm="43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9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357166"/>
            <a:ext cx="8229600" cy="800100"/>
          </a:xfrm>
        </p:spPr>
        <p:txBody>
          <a:bodyPr>
            <a:normAutofit fontScale="90000"/>
          </a:bodyPr>
          <a:lstStyle/>
          <a:p>
            <a:r>
              <a:rPr lang="en-US" dirty="0" smtClean="0"/>
              <a:t/>
            </a:r>
            <a:br>
              <a:rPr lang="en-US" dirty="0" smtClean="0"/>
            </a:br>
            <a:r>
              <a:rPr lang="en-US" sz="3600" dirty="0" smtClean="0"/>
              <a:t>Timelines</a:t>
            </a:r>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26</a:t>
            </a:fld>
            <a:endParaRPr lang="en-US"/>
          </a:p>
        </p:txBody>
      </p:sp>
      <p:sp>
        <p:nvSpPr>
          <p:cNvPr id="3" name="Footer Placeholder 2"/>
          <p:cNvSpPr>
            <a:spLocks noGrp="1"/>
          </p:cNvSpPr>
          <p:nvPr>
            <p:ph type="ftr" sz="quarter" idx="11"/>
          </p:nvPr>
        </p:nvSpPr>
        <p:spPr/>
        <p:txBody>
          <a:bodyPr/>
          <a:lstStyle/>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266985463"/>
              </p:ext>
            </p:extLst>
          </p:nvPr>
        </p:nvGraphicFramePr>
        <p:xfrm>
          <a:off x="1071571" y="1571612"/>
          <a:ext cx="7072329" cy="3473100"/>
        </p:xfrm>
        <a:graphic>
          <a:graphicData uri="http://schemas.openxmlformats.org/drawingml/2006/table">
            <a:tbl>
              <a:tblPr firstRow="1" bandRow="1">
                <a:tableStyleId>{D7AC3CCA-C797-4891-BE02-D94E43425B78}</a:tableStyleId>
              </a:tblPr>
              <a:tblGrid>
                <a:gridCol w="637837"/>
                <a:gridCol w="5317003"/>
                <a:gridCol w="1117489"/>
              </a:tblGrid>
              <a:tr h="236622">
                <a:tc>
                  <a:txBody>
                    <a:bodyPr/>
                    <a:lstStyle/>
                    <a:p>
                      <a:pPr algn="ctr"/>
                      <a:r>
                        <a:rPr lang="en-IN" sz="1200" dirty="0" smtClean="0"/>
                        <a:t>S No</a:t>
                      </a:r>
                      <a:endParaRPr lang="en-IN" sz="1200" dirty="0"/>
                    </a:p>
                  </a:txBody>
                  <a:tcPr/>
                </a:tc>
                <a:tc>
                  <a:txBody>
                    <a:bodyPr/>
                    <a:lstStyle/>
                    <a:p>
                      <a:pPr lvl="0"/>
                      <a:r>
                        <a:rPr lang="en-IN" sz="1200" dirty="0" smtClean="0"/>
                        <a:t>Activity</a:t>
                      </a:r>
                      <a:endParaRPr lang="en-IN" sz="1200" dirty="0"/>
                    </a:p>
                  </a:txBody>
                  <a:tcPr/>
                </a:tc>
                <a:tc>
                  <a:txBody>
                    <a:bodyPr/>
                    <a:lstStyle/>
                    <a:p>
                      <a:pPr algn="ctr"/>
                      <a:r>
                        <a:rPr lang="en-IN" sz="1200" dirty="0" smtClean="0"/>
                        <a:t>Timeline</a:t>
                      </a:r>
                      <a:endParaRPr lang="en-IN" sz="1200" dirty="0"/>
                    </a:p>
                  </a:txBody>
                  <a:tcPr/>
                </a:tc>
              </a:tr>
              <a:tr h="319878">
                <a:tc>
                  <a:txBody>
                    <a:bodyPr/>
                    <a:lstStyle/>
                    <a:p>
                      <a:pPr algn="ctr"/>
                      <a:r>
                        <a:rPr lang="en-IN" sz="1200" dirty="0" smtClean="0"/>
                        <a:t>1</a:t>
                      </a:r>
                      <a:endParaRPr lang="en-IN" sz="1200" dirty="0"/>
                    </a:p>
                  </a:txBody>
                  <a:tcPr/>
                </a:tc>
                <a:tc>
                  <a:txBody>
                    <a:bodyPr/>
                    <a:lstStyle/>
                    <a:p>
                      <a:pPr lvl="0"/>
                      <a:r>
                        <a:rPr lang="en-IN" sz="1200" dirty="0" smtClean="0"/>
                        <a:t>Written proposal</a:t>
                      </a:r>
                      <a:endParaRPr lang="en-IN" sz="1200" dirty="0"/>
                    </a:p>
                  </a:txBody>
                  <a:tcPr/>
                </a:tc>
                <a:tc>
                  <a:txBody>
                    <a:bodyPr/>
                    <a:lstStyle/>
                    <a:p>
                      <a:pPr algn="ctr"/>
                      <a:r>
                        <a:rPr lang="en-IN" sz="1200" dirty="0" smtClean="0"/>
                        <a:t>Feb-18</a:t>
                      </a:r>
                      <a:endParaRPr lang="en-IN" sz="1200" dirty="0"/>
                    </a:p>
                  </a:txBody>
                  <a:tcPr/>
                </a:tc>
              </a:tr>
              <a:tr h="319878">
                <a:tc>
                  <a:txBody>
                    <a:bodyPr/>
                    <a:lstStyle/>
                    <a:p>
                      <a:pPr algn="ctr"/>
                      <a:r>
                        <a:rPr lang="en-IN" sz="1200" dirty="0" smtClean="0"/>
                        <a:t>2</a:t>
                      </a:r>
                      <a:endParaRPr lang="en-IN" sz="1200" dirty="0"/>
                    </a:p>
                  </a:txBody>
                  <a:tcPr/>
                </a:tc>
                <a:tc>
                  <a:txBody>
                    <a:bodyPr/>
                    <a:lstStyle/>
                    <a:p>
                      <a:pPr lvl="0"/>
                      <a:r>
                        <a:rPr lang="en-IN" sz="1200" dirty="0" smtClean="0"/>
                        <a:t>Project Plan</a:t>
                      </a:r>
                      <a:endParaRPr lang="en-IN"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t>Feb-26</a:t>
                      </a:r>
                    </a:p>
                  </a:txBody>
                  <a:tcPr/>
                </a:tc>
              </a:tr>
              <a:tr h="319878">
                <a:tc>
                  <a:txBody>
                    <a:bodyPr/>
                    <a:lstStyle/>
                    <a:p>
                      <a:pPr algn="ctr"/>
                      <a:r>
                        <a:rPr lang="en-IN" sz="1200" dirty="0" smtClean="0"/>
                        <a:t>3</a:t>
                      </a:r>
                      <a:endParaRPr lang="en-IN" sz="1200" dirty="0"/>
                    </a:p>
                  </a:txBody>
                  <a:tcPr/>
                </a:tc>
                <a:tc>
                  <a:txBody>
                    <a:bodyPr/>
                    <a:lstStyle/>
                    <a:p>
                      <a:pPr lvl="0"/>
                      <a:r>
                        <a:rPr lang="en-IN" sz="1200" dirty="0" smtClean="0"/>
                        <a:t>Requirements document</a:t>
                      </a:r>
                      <a:endParaRPr lang="en-IN"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200" dirty="0" smtClean="0"/>
                        <a:t>Feb-26</a:t>
                      </a:r>
                    </a:p>
                  </a:txBody>
                  <a:tcPr/>
                </a:tc>
              </a:tr>
              <a:tr h="319878">
                <a:tc>
                  <a:txBody>
                    <a:bodyPr/>
                    <a:lstStyle/>
                    <a:p>
                      <a:pPr algn="ctr"/>
                      <a:r>
                        <a:rPr lang="en-IN" sz="1200" dirty="0" smtClean="0"/>
                        <a:t>4</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Evaluate Inverse Kinematics</a:t>
                      </a:r>
                    </a:p>
                  </a:txBody>
                  <a:tcPr/>
                </a:tc>
                <a:tc>
                  <a:txBody>
                    <a:bodyPr/>
                    <a:lstStyle/>
                    <a:p>
                      <a:pPr algn="ctr"/>
                      <a:r>
                        <a:rPr lang="en-IN" sz="1200" dirty="0" smtClean="0"/>
                        <a:t>Mar-04</a:t>
                      </a:r>
                      <a:endParaRPr lang="en-IN" sz="1200" dirty="0"/>
                    </a:p>
                  </a:txBody>
                  <a:tcPr/>
                </a:tc>
              </a:tr>
              <a:tr h="319878">
                <a:tc>
                  <a:txBody>
                    <a:bodyPr/>
                    <a:lstStyle/>
                    <a:p>
                      <a:pPr algn="ctr"/>
                      <a:r>
                        <a:rPr lang="en-IN" sz="1200" dirty="0" smtClean="0"/>
                        <a:t>5</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Evaluate Forward</a:t>
                      </a:r>
                      <a:r>
                        <a:rPr lang="en-US" sz="1200" baseline="0" dirty="0" smtClean="0"/>
                        <a:t> Kinematics</a:t>
                      </a:r>
                      <a:endParaRPr lang="en-US" sz="1200" dirty="0" smtClean="0"/>
                    </a:p>
                  </a:txBody>
                  <a:tcPr/>
                </a:tc>
                <a:tc>
                  <a:txBody>
                    <a:bodyPr/>
                    <a:lstStyle/>
                    <a:p>
                      <a:pPr algn="ctr"/>
                      <a:r>
                        <a:rPr lang="en-IN" sz="1200" dirty="0" smtClean="0"/>
                        <a:t>Mar-11</a:t>
                      </a:r>
                      <a:endParaRPr lang="en-IN" sz="1200" dirty="0"/>
                    </a:p>
                  </a:txBody>
                  <a:tcPr/>
                </a:tc>
              </a:tr>
              <a:tr h="319878">
                <a:tc>
                  <a:txBody>
                    <a:bodyPr/>
                    <a:lstStyle/>
                    <a:p>
                      <a:pPr algn="ctr"/>
                      <a:r>
                        <a:rPr lang="en-IN" sz="1200" dirty="0" smtClean="0"/>
                        <a:t>6</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Simulation model for monitoring force at PSM</a:t>
                      </a:r>
                    </a:p>
                  </a:txBody>
                  <a:tcPr/>
                </a:tc>
                <a:tc>
                  <a:txBody>
                    <a:bodyPr/>
                    <a:lstStyle/>
                    <a:p>
                      <a:pPr algn="ctr"/>
                      <a:r>
                        <a:rPr lang="en-IN" sz="1200" dirty="0" smtClean="0"/>
                        <a:t>Mar-25</a:t>
                      </a:r>
                      <a:endParaRPr lang="en-IN" sz="1200" dirty="0"/>
                    </a:p>
                  </a:txBody>
                  <a:tcPr/>
                </a:tc>
              </a:tr>
              <a:tr h="319878">
                <a:tc>
                  <a:txBody>
                    <a:bodyPr/>
                    <a:lstStyle/>
                    <a:p>
                      <a:pPr algn="ctr"/>
                      <a:r>
                        <a:rPr lang="en-IN" sz="1200" dirty="0" smtClean="0"/>
                        <a:t>7</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Risk Analysis</a:t>
                      </a:r>
                    </a:p>
                  </a:txBody>
                  <a:tcPr/>
                </a:tc>
                <a:tc>
                  <a:txBody>
                    <a:bodyPr/>
                    <a:lstStyle/>
                    <a:p>
                      <a:pPr algn="ctr"/>
                      <a:r>
                        <a:rPr lang="en-IN" sz="1200" dirty="0" smtClean="0"/>
                        <a:t>Apr-01</a:t>
                      </a:r>
                      <a:endParaRPr lang="en-IN" sz="1200" dirty="0"/>
                    </a:p>
                  </a:txBody>
                  <a:tcPr/>
                </a:tc>
              </a:tr>
              <a:tr h="319878">
                <a:tc>
                  <a:txBody>
                    <a:bodyPr/>
                    <a:lstStyle/>
                    <a:p>
                      <a:pPr algn="ctr"/>
                      <a:r>
                        <a:rPr lang="en-IN" sz="1200" dirty="0" smtClean="0"/>
                        <a:t>8</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Complete Simulation</a:t>
                      </a:r>
                    </a:p>
                  </a:txBody>
                  <a:tcPr/>
                </a:tc>
                <a:tc>
                  <a:txBody>
                    <a:bodyPr/>
                    <a:lstStyle/>
                    <a:p>
                      <a:pPr algn="ctr"/>
                      <a:r>
                        <a:rPr lang="en-IN" sz="1200" dirty="0" smtClean="0"/>
                        <a:t>Apr-07</a:t>
                      </a:r>
                      <a:endParaRPr lang="en-IN" sz="1200" dirty="0"/>
                    </a:p>
                  </a:txBody>
                  <a:tcPr/>
                </a:tc>
              </a:tr>
              <a:tr h="319878">
                <a:tc>
                  <a:txBody>
                    <a:bodyPr/>
                    <a:lstStyle/>
                    <a:p>
                      <a:pPr algn="ctr"/>
                      <a:r>
                        <a:rPr lang="en-IN" sz="1200" dirty="0" smtClean="0"/>
                        <a:t>9</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Modifications</a:t>
                      </a:r>
                      <a:r>
                        <a:rPr lang="en-US" sz="1200" baseline="0" dirty="0" smtClean="0"/>
                        <a:t> and Improvements</a:t>
                      </a:r>
                      <a:endParaRPr lang="en-US" sz="1200" dirty="0" smtClean="0"/>
                    </a:p>
                  </a:txBody>
                  <a:tcPr/>
                </a:tc>
                <a:tc>
                  <a:txBody>
                    <a:bodyPr/>
                    <a:lstStyle/>
                    <a:p>
                      <a:pPr algn="ctr"/>
                      <a:r>
                        <a:rPr lang="en-IN" sz="1200" dirty="0" smtClean="0"/>
                        <a:t>Apr-19</a:t>
                      </a:r>
                      <a:endParaRPr lang="en-IN" sz="1200" dirty="0"/>
                    </a:p>
                  </a:txBody>
                  <a:tcPr/>
                </a:tc>
              </a:tr>
              <a:tr h="319878">
                <a:tc>
                  <a:txBody>
                    <a:bodyPr/>
                    <a:lstStyle/>
                    <a:p>
                      <a:pPr algn="ctr"/>
                      <a:r>
                        <a:rPr lang="en-IN" sz="1200" dirty="0" smtClean="0"/>
                        <a:t>10</a:t>
                      </a:r>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Final project presentation</a:t>
                      </a:r>
                    </a:p>
                  </a:txBody>
                  <a:tcPr/>
                </a:tc>
                <a:tc>
                  <a:txBody>
                    <a:bodyPr/>
                    <a:lstStyle/>
                    <a:p>
                      <a:pPr algn="ctr"/>
                      <a:r>
                        <a:rPr lang="en-IN" sz="1200" dirty="0" smtClean="0"/>
                        <a:t>Apr-26</a:t>
                      </a:r>
                      <a:endParaRPr lang="en-IN" sz="1200" dirty="0"/>
                    </a:p>
                  </a:txBody>
                  <a:tcPr/>
                </a:tc>
              </a:tr>
            </a:tbl>
          </a:graphicData>
        </a:graphic>
      </p:graphicFrame>
      <p:pic>
        <p:nvPicPr>
          <p:cNvPr id="2" name="audio2_K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581400" y="7315200"/>
            <a:ext cx="609600" cy="609600"/>
          </a:xfrm>
          <a:prstGeom prst="rect">
            <a:avLst/>
          </a:prstGeom>
        </p:spPr>
      </p:pic>
    </p:spTree>
    <p:extLst>
      <p:ext uri="{BB962C8B-B14F-4D97-AF65-F5344CB8AC3E}">
        <p14:creationId xmlns:p14="http://schemas.microsoft.com/office/powerpoint/2010/main" val="1052740244"/>
      </p:ext>
    </p:extLst>
  </p:cSld>
  <p:clrMapOvr>
    <a:masterClrMapping/>
  </p:clrMapOvr>
  <mc:AlternateContent xmlns:mc="http://schemas.openxmlformats.org/markup-compatibility/2006" xmlns:p14="http://schemas.microsoft.com/office/powerpoint/2010/main">
    <mc:Choice Requires="p14">
      <p:transition spd="slow" p14:dur="2000" advClick="0" advTm="210"/>
    </mc:Choice>
    <mc:Fallback xmlns="">
      <p:transition spd="slow" advClick="0" advTm="2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Slide Number Placeholder 2"/>
          <p:cNvSpPr>
            <a:spLocks noGrp="1"/>
          </p:cNvSpPr>
          <p:nvPr>
            <p:ph type="sldNum" sz="quarter" idx="12"/>
          </p:nvPr>
        </p:nvSpPr>
        <p:spPr/>
        <p:txBody>
          <a:bodyPr/>
          <a:lstStyle/>
          <a:p>
            <a:fld id="{BFEBEB0A-9E3D-4B14-9782-E2AE3DA60D96}" type="slidenum">
              <a:rPr lang="en-US" smtClean="0"/>
              <a:pPr/>
              <a:t>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7"/>
          <p:cNvSpPr txBox="1">
            <a:spLocks noChangeArrowheads="1"/>
          </p:cNvSpPr>
          <p:nvPr/>
        </p:nvSpPr>
        <p:spPr>
          <a:xfrm>
            <a:off x="457200" y="1447800"/>
            <a:ext cx="3733800" cy="4038600"/>
          </a:xfrm>
          <a:prstGeom prst="rect">
            <a:avLst/>
          </a:prstGeom>
        </p:spPr>
        <p:txBody>
          <a:bodyPr>
            <a:normAutofit fontScale="85000" lnSpcReduction="10000"/>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buFont typeface="Arial" pitchFamily="34" charset="0"/>
              <a:buNone/>
            </a:pPr>
            <a:r>
              <a:rPr lang="en-US" b="1" u="sng" smtClean="0"/>
              <a:t>Challenges</a:t>
            </a:r>
          </a:p>
          <a:p>
            <a:r>
              <a:rPr lang="en-US" smtClean="0"/>
              <a:t>Physical and Virtual System implementation</a:t>
            </a:r>
          </a:p>
          <a:p>
            <a:pPr marL="666900" lvl="1" indent="-342900"/>
            <a:r>
              <a:rPr lang="en-US" smtClean="0"/>
              <a:t>Multiple users working on one product.</a:t>
            </a:r>
            <a:br>
              <a:rPr lang="en-US" smtClean="0"/>
            </a:br>
            <a:endParaRPr lang="en-US" smtClean="0"/>
          </a:p>
          <a:p>
            <a:r>
              <a:rPr lang="en-US" smtClean="0"/>
              <a:t>Level of Effectiveness</a:t>
            </a:r>
            <a:br>
              <a:rPr lang="en-US" smtClean="0"/>
            </a:br>
            <a:r>
              <a:rPr lang="en-US" smtClean="0"/>
              <a:t/>
            </a:r>
            <a:br>
              <a:rPr lang="en-US" smtClean="0"/>
            </a:br>
            <a:endParaRPr lang="en-US" smtClean="0"/>
          </a:p>
          <a:p>
            <a:r>
              <a:rPr lang="en-US" smtClean="0"/>
              <a:t>Team Aspect:</a:t>
            </a:r>
          </a:p>
          <a:p>
            <a:pPr lvl="1"/>
            <a:r>
              <a:rPr lang="en-US" smtClean="0"/>
              <a:t>Deliverables</a:t>
            </a:r>
          </a:p>
          <a:p>
            <a:pPr lvl="1"/>
            <a:r>
              <a:rPr lang="en-US" smtClean="0"/>
              <a:t>Priorities</a:t>
            </a:r>
          </a:p>
          <a:p>
            <a:pPr lvl="1"/>
            <a:r>
              <a:rPr lang="en-US" smtClean="0"/>
              <a:t>Logistics</a:t>
            </a:r>
          </a:p>
          <a:p>
            <a:endParaRPr lang="en-US" dirty="0" smtClean="0"/>
          </a:p>
        </p:txBody>
      </p:sp>
      <p:sp>
        <p:nvSpPr>
          <p:cNvPr id="6" name="Content Placeholder 4"/>
          <p:cNvSpPr txBox="1">
            <a:spLocks/>
          </p:cNvSpPr>
          <p:nvPr/>
        </p:nvSpPr>
        <p:spPr>
          <a:xfrm>
            <a:off x="4191000" y="1447800"/>
            <a:ext cx="4648200" cy="4267200"/>
          </a:xfrm>
          <a:prstGeom prst="rect">
            <a:avLst/>
          </a:prstGeom>
        </p:spPr>
        <p:txBody>
          <a:bodyPr>
            <a:normAutofit fontScale="92500" lnSpcReduction="10000"/>
          </a:bodyPr>
          <a:lst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buFont typeface="Arial" pitchFamily="34" charset="0"/>
              <a:buNone/>
            </a:pPr>
            <a:r>
              <a:rPr lang="en-US" b="1" u="sng" dirty="0" smtClean="0"/>
              <a:t>Solutions</a:t>
            </a:r>
          </a:p>
          <a:p>
            <a:r>
              <a:rPr lang="en-US" dirty="0" smtClean="0"/>
              <a:t>Implementing a comprehensive verification and validation plan. </a:t>
            </a:r>
          </a:p>
          <a:p>
            <a:pPr lvl="1"/>
            <a:r>
              <a:rPr lang="en-US" sz="2200" dirty="0" smtClean="0"/>
              <a:t>Utilizing revision control software throughout the course of development.</a:t>
            </a:r>
          </a:p>
          <a:p>
            <a:r>
              <a:rPr lang="en-US" dirty="0" smtClean="0"/>
              <a:t>Thorough Research &amp; Analysis of past and present surgical technology.</a:t>
            </a:r>
          </a:p>
          <a:p>
            <a:r>
              <a:rPr lang="en-US" dirty="0" smtClean="0"/>
              <a:t>Consistent communication and strategic planning of our tasks and activities. </a:t>
            </a:r>
          </a:p>
          <a:p>
            <a:endParaRPr lang="en-US" dirty="0"/>
          </a:p>
        </p:txBody>
      </p:sp>
      <p:pic>
        <p:nvPicPr>
          <p:cNvPr id="7" name="media2_T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62400" y="7315200"/>
            <a:ext cx="609600" cy="609600"/>
          </a:xfrm>
          <a:prstGeom prst="rect">
            <a:avLst/>
          </a:prstGeom>
        </p:spPr>
      </p:pic>
    </p:spTree>
    <p:extLst>
      <p:ext uri="{BB962C8B-B14F-4D97-AF65-F5344CB8AC3E}">
        <p14:creationId xmlns:p14="http://schemas.microsoft.com/office/powerpoint/2010/main" val="3633756216"/>
      </p:ext>
    </p:extLst>
  </p:cSld>
  <p:clrMapOvr>
    <a:masterClrMapping/>
  </p:clrMapOvr>
  <mc:AlternateContent xmlns:mc="http://schemas.openxmlformats.org/markup-compatibility/2006" xmlns:p14="http://schemas.microsoft.com/office/powerpoint/2010/main">
    <mc:Choice Requires="p14">
      <p:transition spd="slow" p14:dur="2000" advClick="0" advTm="1150"/>
    </mc:Choice>
    <mc:Fallback xmlns="">
      <p:transition spd="slow" advClick="0" advTm="115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7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Audience</a:t>
            </a:r>
            <a:endParaRPr lang="en-US" dirty="0"/>
          </a:p>
        </p:txBody>
      </p:sp>
      <p:sp>
        <p:nvSpPr>
          <p:cNvPr id="3" name="Content Placeholder 2"/>
          <p:cNvSpPr>
            <a:spLocks noGrp="1"/>
          </p:cNvSpPr>
          <p:nvPr>
            <p:ph idx="1"/>
          </p:nvPr>
        </p:nvSpPr>
        <p:spPr>
          <a:xfrm>
            <a:off x="457200" y="1524000"/>
            <a:ext cx="5334000" cy="4648200"/>
          </a:xfrm>
        </p:spPr>
        <p:txBody>
          <a:bodyPr>
            <a:normAutofit fontScale="77500" lnSpcReduction="20000"/>
          </a:bodyPr>
          <a:lstStyle/>
          <a:p>
            <a:r>
              <a:rPr lang="en-US" b="1" dirty="0"/>
              <a:t>Primary </a:t>
            </a:r>
            <a:r>
              <a:rPr lang="en-US" b="1" dirty="0" smtClean="0"/>
              <a:t>audience</a:t>
            </a:r>
            <a:endParaRPr lang="en-US" b="1" dirty="0"/>
          </a:p>
          <a:p>
            <a:pPr lvl="1"/>
            <a:r>
              <a:rPr lang="en-US" dirty="0"/>
              <a:t>Students and researchers working in the field of robotics, mechanical and instrumentation engineering</a:t>
            </a:r>
          </a:p>
          <a:p>
            <a:r>
              <a:rPr lang="en-US" b="1" dirty="0"/>
              <a:t>Secondary </a:t>
            </a:r>
            <a:r>
              <a:rPr lang="en-US" b="1" dirty="0" smtClean="0"/>
              <a:t>audience</a:t>
            </a:r>
            <a:endParaRPr lang="en-US" b="1" dirty="0"/>
          </a:p>
          <a:p>
            <a:pPr lvl="1"/>
            <a:r>
              <a:rPr lang="en-US" dirty="0"/>
              <a:t>Faculty in the field of robotics engineering</a:t>
            </a:r>
          </a:p>
          <a:p>
            <a:r>
              <a:rPr lang="en-US" b="1" dirty="0"/>
              <a:t>Tertiary </a:t>
            </a:r>
            <a:r>
              <a:rPr lang="en-US" b="1" dirty="0" smtClean="0"/>
              <a:t>audience</a:t>
            </a:r>
            <a:endParaRPr lang="en-US" b="1" dirty="0"/>
          </a:p>
          <a:p>
            <a:pPr lvl="1"/>
            <a:r>
              <a:rPr lang="en-US" dirty="0"/>
              <a:t>Medical Industry: For surgical robot manipulators</a:t>
            </a:r>
          </a:p>
          <a:p>
            <a:pPr lvl="1"/>
            <a:r>
              <a:rPr lang="en-US" dirty="0"/>
              <a:t>Electronic Industry: For handling thin wafers</a:t>
            </a:r>
          </a:p>
          <a:p>
            <a:pPr lvl="1"/>
            <a:r>
              <a:rPr lang="en-US" dirty="0"/>
              <a:t>Food Industry: Handling fragile food items</a:t>
            </a:r>
          </a:p>
          <a:p>
            <a:pPr lvl="1"/>
            <a:r>
              <a:rPr lang="en-US" dirty="0"/>
              <a:t>Automation Industry: Handling ceramic catalytic converters</a:t>
            </a:r>
          </a:p>
          <a:p>
            <a:pPr lvl="1"/>
            <a:r>
              <a:rPr lang="en-US" dirty="0"/>
              <a:t>Casting Industry: Handling wax patterns in investment casting</a:t>
            </a:r>
          </a:p>
          <a:p>
            <a:pPr lvl="1"/>
            <a:r>
              <a:rPr lang="en-US" dirty="0"/>
              <a:t>Space Exploration: Handling fragile evidences in outer space</a:t>
            </a:r>
          </a:p>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28</a:t>
            </a:fld>
            <a:endParaRPr lang="en-US" dirty="0"/>
          </a:p>
        </p:txBody>
      </p:sp>
      <p:pic>
        <p:nvPicPr>
          <p:cNvPr id="6" name="audio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19600" y="7188200"/>
            <a:ext cx="609600" cy="609600"/>
          </a:xfrm>
          <a:prstGeom prst="rect">
            <a:avLst/>
          </a:prstGeom>
        </p:spPr>
      </p:pic>
      <p:pic>
        <p:nvPicPr>
          <p:cNvPr id="2050" name="Picture 2" descr="https://upload.wikimedia.org/wikipedia/commons/2/23/Cmglee_Cambridge_Science_Festival_2015_da_Vinc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399" y="1752600"/>
            <a:ext cx="1928448" cy="12856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6629399" y="4716606"/>
            <a:ext cx="1928447" cy="1677626"/>
          </a:xfrm>
          <a:prstGeom prst="rect">
            <a:avLst/>
          </a:prstGeom>
        </p:spPr>
      </p:pic>
      <p:pic>
        <p:nvPicPr>
          <p:cNvPr id="8" name="Picture 7"/>
          <p:cNvPicPr>
            <a:picLocks noChangeAspect="1"/>
          </p:cNvPicPr>
          <p:nvPr/>
        </p:nvPicPr>
        <p:blipFill>
          <a:blip r:embed="rId7"/>
          <a:stretch>
            <a:fillRect/>
          </a:stretch>
        </p:blipFill>
        <p:spPr>
          <a:xfrm>
            <a:off x="6743699" y="3101274"/>
            <a:ext cx="1699846" cy="1552290"/>
          </a:xfrm>
          <a:prstGeom prst="rect">
            <a:avLst/>
          </a:prstGeom>
        </p:spPr>
      </p:pic>
    </p:spTree>
    <p:extLst>
      <p:ext uri="{BB962C8B-B14F-4D97-AF65-F5344CB8AC3E}">
        <p14:creationId xmlns:p14="http://schemas.microsoft.com/office/powerpoint/2010/main" val="1027219181"/>
      </p:ext>
    </p:extLst>
  </p:cSld>
  <p:clrMapOvr>
    <a:masterClrMapping/>
  </p:clrMapOvr>
  <mc:AlternateContent xmlns:mc="http://schemas.openxmlformats.org/markup-compatibility/2006" xmlns:p14="http://schemas.microsoft.com/office/powerpoint/2010/main">
    <mc:Choice Requires="p14">
      <p:transition spd="slow" p14:dur="2000" advClick="0" advTm="590"/>
    </mc:Choice>
    <mc:Fallback xmlns="">
      <p:transition spd="slow" advClick="0" advTm="59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381000" y="1371600"/>
            <a:ext cx="8382000" cy="5181600"/>
          </a:xfrm>
        </p:spPr>
        <p:txBody>
          <a:bodyPr>
            <a:normAutofit/>
          </a:bodyPr>
          <a:lstStyle/>
          <a:p>
            <a:r>
              <a:rPr lang="en-US" b="1" dirty="0" smtClean="0"/>
              <a:t>Introduction to </a:t>
            </a:r>
            <a:r>
              <a:rPr lang="en-US" b="1" dirty="0" err="1" smtClean="0"/>
              <a:t>dVRK</a:t>
            </a:r>
            <a:r>
              <a:rPr lang="en-US" b="1" dirty="0" smtClean="0"/>
              <a:t> </a:t>
            </a:r>
            <a:endParaRPr lang="en-US" b="1" dirty="0" smtClean="0"/>
          </a:p>
          <a:p>
            <a:r>
              <a:rPr lang="en-US" b="1" dirty="0" smtClean="0"/>
              <a:t>Problem Statement</a:t>
            </a:r>
            <a:endParaRPr lang="en-US" b="1" dirty="0"/>
          </a:p>
          <a:p>
            <a:r>
              <a:rPr lang="en-US" b="1" dirty="0" smtClean="0"/>
              <a:t>Objectives</a:t>
            </a:r>
            <a:endParaRPr lang="en-US" b="1" dirty="0" smtClean="0"/>
          </a:p>
          <a:p>
            <a:r>
              <a:rPr lang="en-US" b="1" dirty="0" smtClean="0"/>
              <a:t>Project </a:t>
            </a:r>
            <a:r>
              <a:rPr lang="en-US" b="1" dirty="0"/>
              <a:t>Plan</a:t>
            </a:r>
          </a:p>
          <a:p>
            <a:r>
              <a:rPr lang="en-US" b="1" dirty="0"/>
              <a:t>Overview of Process</a:t>
            </a:r>
          </a:p>
          <a:p>
            <a:r>
              <a:rPr lang="en-US" b="1" dirty="0"/>
              <a:t>Primary Purpose – </a:t>
            </a:r>
            <a:r>
              <a:rPr lang="en-US" i="1" dirty="0"/>
              <a:t>Impedance Controller</a:t>
            </a:r>
          </a:p>
          <a:p>
            <a:r>
              <a:rPr lang="en-US" b="1" dirty="0" smtClean="0"/>
              <a:t>Secondary </a:t>
            </a:r>
            <a:r>
              <a:rPr lang="en-US" b="1" dirty="0"/>
              <a:t>Purpose – </a:t>
            </a:r>
            <a:r>
              <a:rPr lang="en-US" i="1" dirty="0"/>
              <a:t>Haptic Feedback</a:t>
            </a:r>
          </a:p>
          <a:p>
            <a:r>
              <a:rPr lang="en-US" b="1" dirty="0" smtClean="0"/>
              <a:t>Challenges</a:t>
            </a:r>
            <a:endParaRPr lang="en-US" b="1" dirty="0"/>
          </a:p>
          <a:p>
            <a:r>
              <a:rPr lang="en-US" b="1" dirty="0"/>
              <a:t>Deliverables proposed </a:t>
            </a:r>
            <a:r>
              <a:rPr lang="en-US" b="1" dirty="0" err="1"/>
              <a:t>vs</a:t>
            </a:r>
            <a:r>
              <a:rPr lang="en-US" b="1" dirty="0"/>
              <a:t> actual</a:t>
            </a:r>
          </a:p>
          <a:p>
            <a:r>
              <a:rPr lang="en-US" b="1" dirty="0"/>
              <a:t>Summary</a:t>
            </a:r>
          </a:p>
          <a:p>
            <a:endParaRPr lang="en-US" sz="18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3</a:t>
            </a:fld>
            <a:endParaRPr lang="en-US" dirty="0"/>
          </a:p>
        </p:txBody>
      </p:sp>
      <p:pic>
        <p:nvPicPr>
          <p:cNvPr id="6" name="Agenda-slid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62400" y="7086600"/>
            <a:ext cx="609600" cy="609600"/>
          </a:xfrm>
          <a:prstGeom prst="rect">
            <a:avLst/>
          </a:prstGeom>
        </p:spPr>
      </p:pic>
    </p:spTree>
    <p:extLst>
      <p:ext uri="{BB962C8B-B14F-4D97-AF65-F5344CB8AC3E}">
        <p14:creationId xmlns:p14="http://schemas.microsoft.com/office/powerpoint/2010/main" val="214917150"/>
      </p:ext>
    </p:extLst>
  </p:cSld>
  <p:clrMapOvr>
    <a:masterClrMapping/>
  </p:clrMapOvr>
  <mc:AlternateContent xmlns:mc="http://schemas.openxmlformats.org/markup-compatibility/2006" xmlns:p14="http://schemas.microsoft.com/office/powerpoint/2010/main">
    <mc:Choice Requires="p14">
      <p:transition spd="slow" p14:dur="2000" advClick="0" advTm="280"/>
    </mc:Choice>
    <mc:Fallback xmlns="">
      <p:transition spd="slow" advClick="0" advTm="28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524000"/>
            <a:ext cx="8153400" cy="3048000"/>
          </a:xfrm>
        </p:spPr>
        <p:txBody>
          <a:bodyPr>
            <a:normAutofit fontScale="70000" lnSpcReduction="20000"/>
          </a:bodyPr>
          <a:lstStyle/>
          <a:p>
            <a:r>
              <a:rPr lang="en-US" dirty="0" smtClean="0"/>
              <a:t>Why </a:t>
            </a:r>
            <a:r>
              <a:rPr lang="en-US" b="1" dirty="0" smtClean="0"/>
              <a:t>Da Vinci </a:t>
            </a:r>
            <a:r>
              <a:rPr lang="en-US" dirty="0" err="1" smtClean="0"/>
              <a:t>vs</a:t>
            </a:r>
            <a:r>
              <a:rPr lang="en-US" dirty="0" smtClean="0"/>
              <a:t> Regular Laparoscopy?</a:t>
            </a:r>
          </a:p>
          <a:p>
            <a:pPr lvl="2"/>
            <a:r>
              <a:rPr lang="en-US" dirty="0" smtClean="0"/>
              <a:t>Smaller </a:t>
            </a:r>
            <a:r>
              <a:rPr lang="en-US" dirty="0"/>
              <a:t>incision, </a:t>
            </a:r>
            <a:endParaRPr lang="en-US" dirty="0" smtClean="0"/>
          </a:p>
          <a:p>
            <a:pPr lvl="2"/>
            <a:r>
              <a:rPr lang="en-US" dirty="0" smtClean="0"/>
              <a:t>less </a:t>
            </a:r>
            <a:r>
              <a:rPr lang="en-US" dirty="0"/>
              <a:t>pain and scaring, </a:t>
            </a:r>
            <a:endParaRPr lang="en-US" dirty="0" smtClean="0"/>
          </a:p>
          <a:p>
            <a:pPr lvl="2"/>
            <a:r>
              <a:rPr lang="en-US" dirty="0" smtClean="0"/>
              <a:t>faster </a:t>
            </a:r>
            <a:r>
              <a:rPr lang="en-US" dirty="0"/>
              <a:t>recovery, </a:t>
            </a:r>
            <a:endParaRPr lang="en-US" dirty="0" smtClean="0"/>
          </a:p>
          <a:p>
            <a:pPr lvl="2"/>
            <a:r>
              <a:rPr lang="en-US" dirty="0" smtClean="0"/>
              <a:t>less </a:t>
            </a:r>
            <a:r>
              <a:rPr lang="en-US" dirty="0"/>
              <a:t>loss of </a:t>
            </a:r>
            <a:r>
              <a:rPr lang="en-US" dirty="0" smtClean="0"/>
              <a:t>blood, </a:t>
            </a:r>
            <a:r>
              <a:rPr lang="en-US" dirty="0"/>
              <a:t>and </a:t>
            </a:r>
            <a:endParaRPr lang="en-US" dirty="0" smtClean="0"/>
          </a:p>
          <a:p>
            <a:pPr lvl="2"/>
            <a:r>
              <a:rPr lang="en-US" dirty="0" smtClean="0"/>
              <a:t>Lower infection.</a:t>
            </a:r>
            <a:endParaRPr lang="en-US" dirty="0"/>
          </a:p>
          <a:p>
            <a:r>
              <a:rPr lang="en-US" b="1" dirty="0" smtClean="0"/>
              <a:t>Hardware</a:t>
            </a:r>
          </a:p>
          <a:p>
            <a:pPr lvl="2"/>
            <a:r>
              <a:rPr lang="en-US" dirty="0"/>
              <a:t>Da Vinci Research Kit (</a:t>
            </a:r>
            <a:r>
              <a:rPr lang="en-US" dirty="0" err="1"/>
              <a:t>dVRK</a:t>
            </a:r>
            <a:r>
              <a:rPr lang="en-US" dirty="0"/>
              <a:t>) Robot is a surgical robot created by Intuitive Surgical for research purposes by universities.</a:t>
            </a:r>
          </a:p>
          <a:p>
            <a:pPr lvl="1"/>
            <a:r>
              <a:rPr lang="en-US" b="1" dirty="0" smtClean="0"/>
              <a:t>Components</a:t>
            </a:r>
          </a:p>
          <a:p>
            <a:pPr lvl="2"/>
            <a:r>
              <a:rPr lang="en-US" dirty="0"/>
              <a:t>Surgeon’s console - consists of two Master Tool Manipulators (MTM), 8 DOF,  and a foot-pedal tray.</a:t>
            </a:r>
          </a:p>
          <a:p>
            <a:pPr lvl="2"/>
            <a:r>
              <a:rPr lang="en-US" dirty="0"/>
              <a:t>Patient side console - consists of two Patient Side Manipulators (PSM)</a:t>
            </a:r>
          </a:p>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4</a:t>
            </a:fld>
            <a:endParaRPr lang="en-US" dirty="0"/>
          </a:p>
        </p:txBody>
      </p:sp>
      <p:pic>
        <p:nvPicPr>
          <p:cNvPr id="6" name="introduction_Video - Cop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14800" y="7162800"/>
            <a:ext cx="609600" cy="609600"/>
          </a:xfrm>
          <a:prstGeom prst="rect">
            <a:avLst/>
          </a:prstGeom>
        </p:spPr>
      </p:pic>
      <p:pic>
        <p:nvPicPr>
          <p:cNvPr id="7" name="Picture 2" descr="http://research.intusurg.com/dvrkwiki/images/5/5f/PS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4724400"/>
            <a:ext cx="1855258" cy="13914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research.intusurg.com/dvrkwiki/images/8/8d/MTM.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9200" y="4572000"/>
            <a:ext cx="1486607" cy="1753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research.intusurg.com/dvrkwiki/images/a/ab/Foot_Pedal_Tray.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48400" y="4572000"/>
            <a:ext cx="2022475" cy="15168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505200" y="4953000"/>
            <a:ext cx="685800" cy="304800"/>
          </a:xfrm>
          <a:prstGeom prst="rect">
            <a:avLst/>
          </a:prstGeom>
          <a:noFill/>
        </p:spPr>
        <p:txBody>
          <a:bodyPr wrap="square" rtlCol="0">
            <a:noAutofit/>
          </a:bodyPr>
          <a:lstStyle/>
          <a:p>
            <a:pPr algn="ctr"/>
            <a:r>
              <a:rPr lang="en-US" sz="1600" dirty="0" smtClean="0"/>
              <a:t>PSM</a:t>
            </a:r>
          </a:p>
        </p:txBody>
      </p:sp>
      <p:sp>
        <p:nvSpPr>
          <p:cNvPr id="11" name="TextBox 10"/>
          <p:cNvSpPr txBox="1"/>
          <p:nvPr/>
        </p:nvSpPr>
        <p:spPr>
          <a:xfrm>
            <a:off x="1143000" y="4607152"/>
            <a:ext cx="685800" cy="269648"/>
          </a:xfrm>
          <a:prstGeom prst="rect">
            <a:avLst/>
          </a:prstGeom>
          <a:noFill/>
        </p:spPr>
        <p:txBody>
          <a:bodyPr wrap="square" rtlCol="0">
            <a:noAutofit/>
          </a:bodyPr>
          <a:lstStyle/>
          <a:p>
            <a:pPr algn="ctr"/>
            <a:r>
              <a:rPr lang="en-US" sz="1600" dirty="0" smtClean="0"/>
              <a:t>MTM</a:t>
            </a:r>
          </a:p>
        </p:txBody>
      </p:sp>
      <p:sp>
        <p:nvSpPr>
          <p:cNvPr id="12" name="TextBox 11"/>
          <p:cNvSpPr txBox="1"/>
          <p:nvPr/>
        </p:nvSpPr>
        <p:spPr>
          <a:xfrm>
            <a:off x="6374342" y="5791200"/>
            <a:ext cx="1855258" cy="304800"/>
          </a:xfrm>
          <a:prstGeom prst="rect">
            <a:avLst/>
          </a:prstGeom>
          <a:noFill/>
        </p:spPr>
        <p:txBody>
          <a:bodyPr wrap="square" rtlCol="0">
            <a:noAutofit/>
          </a:bodyPr>
          <a:lstStyle/>
          <a:p>
            <a:pPr algn="ctr"/>
            <a:r>
              <a:rPr lang="en-US" sz="1600" dirty="0" smtClean="0"/>
              <a:t>Foot Pedal Tray</a:t>
            </a:r>
          </a:p>
        </p:txBody>
      </p:sp>
    </p:spTree>
    <p:extLst>
      <p:ext uri="{BB962C8B-B14F-4D97-AF65-F5344CB8AC3E}">
        <p14:creationId xmlns:p14="http://schemas.microsoft.com/office/powerpoint/2010/main" val="1691021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92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a:xfrm>
            <a:off x="457200" y="1752600"/>
            <a:ext cx="8229600" cy="3657600"/>
          </a:xfrm>
        </p:spPr>
        <p:txBody>
          <a:bodyPr/>
          <a:lstStyle/>
          <a:p>
            <a:r>
              <a:rPr lang="en-US" dirty="0" smtClean="0"/>
              <a:t>A challenge for surgeons performing teleoperation with surgical manipulators is to be able to </a:t>
            </a:r>
            <a:r>
              <a:rPr lang="en-US" i="1" u="sng" dirty="0" smtClean="0"/>
              <a:t>maintain the required contact force </a:t>
            </a:r>
            <a:r>
              <a:rPr lang="en-US" dirty="0" smtClean="0"/>
              <a:t>at the tool tip when interacting with the tissue. </a:t>
            </a:r>
          </a:p>
          <a:p>
            <a:endParaRPr lang="en-US" dirty="0" smtClean="0"/>
          </a:p>
          <a:p>
            <a:r>
              <a:rPr lang="en-US" dirty="0" smtClean="0"/>
              <a:t>Additionally, it is challenging for the surgeons to </a:t>
            </a:r>
            <a:r>
              <a:rPr lang="en-US" i="1" u="sng" dirty="0" smtClean="0"/>
              <a:t>experience or estimate </a:t>
            </a:r>
            <a:r>
              <a:rPr lang="en-US" i="1" u="sng" dirty="0" smtClean="0"/>
              <a:t>the feeling </a:t>
            </a:r>
            <a:r>
              <a:rPr lang="en-US" i="1" u="sng" dirty="0" smtClean="0"/>
              <a:t>of the </a:t>
            </a:r>
            <a:r>
              <a:rPr lang="en-US" i="1" u="sng" dirty="0" smtClean="0"/>
              <a:t>mechanical properties of tissue during surgery</a:t>
            </a:r>
            <a:r>
              <a:rPr lang="en-US" dirty="0" smtClean="0"/>
              <a:t>.</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5</a:t>
            </a:fld>
            <a:endParaRPr lang="en-US" dirty="0"/>
          </a:p>
        </p:txBody>
      </p:sp>
    </p:spTree>
    <p:extLst>
      <p:ext uri="{BB962C8B-B14F-4D97-AF65-F5344CB8AC3E}">
        <p14:creationId xmlns:p14="http://schemas.microsoft.com/office/powerpoint/2010/main" val="11213582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8" name="Rectangle 6"/>
          <p:cNvSpPr>
            <a:spLocks noGrp="1" noChangeArrowheads="1"/>
          </p:cNvSpPr>
          <p:nvPr>
            <p:ph type="title"/>
          </p:nvPr>
        </p:nvSpPr>
        <p:spPr/>
        <p:txBody>
          <a:bodyPr/>
          <a:lstStyle/>
          <a:p>
            <a:r>
              <a:rPr lang="en-US" sz="2800" dirty="0" smtClean="0"/>
              <a:t>Objectives</a:t>
            </a:r>
            <a:endParaRPr lang="en-US" sz="2800" dirty="0"/>
          </a:p>
        </p:txBody>
      </p:sp>
      <p:sp>
        <p:nvSpPr>
          <p:cNvPr id="499719" name="Rectangle 7"/>
          <p:cNvSpPr>
            <a:spLocks noGrp="1" noChangeArrowheads="1"/>
          </p:cNvSpPr>
          <p:nvPr>
            <p:ph idx="1"/>
          </p:nvPr>
        </p:nvSpPr>
        <p:spPr>
          <a:xfrm>
            <a:off x="457200" y="1524000"/>
            <a:ext cx="5486400" cy="4648200"/>
          </a:xfrm>
        </p:spPr>
        <p:txBody>
          <a:bodyPr>
            <a:normAutofit fontScale="77500" lnSpcReduction="20000"/>
          </a:bodyPr>
          <a:lstStyle/>
          <a:p>
            <a:r>
              <a:rPr lang="en-US" b="1" dirty="0"/>
              <a:t>Primary </a:t>
            </a:r>
            <a:r>
              <a:rPr lang="en-US" b="1" dirty="0" smtClean="0"/>
              <a:t>Objective</a:t>
            </a:r>
            <a:endParaRPr lang="en-US" b="1" dirty="0" smtClean="0"/>
          </a:p>
          <a:p>
            <a:pPr lvl="1"/>
            <a:r>
              <a:rPr lang="en-US" sz="2400" dirty="0" smtClean="0"/>
              <a:t>To </a:t>
            </a:r>
            <a:r>
              <a:rPr lang="en-US" sz="2400" dirty="0"/>
              <a:t>achieve </a:t>
            </a:r>
            <a:r>
              <a:rPr lang="en-US" sz="2400" dirty="0" smtClean="0"/>
              <a:t>force regulation by implementing active impedance controller for </a:t>
            </a:r>
            <a:r>
              <a:rPr lang="en-US" sz="2400" dirty="0"/>
              <a:t>the </a:t>
            </a:r>
            <a:r>
              <a:rPr lang="en-US" sz="2400" dirty="0" smtClean="0"/>
              <a:t>patient side manipulator (PSM) during simulation.</a:t>
            </a:r>
          </a:p>
          <a:p>
            <a:endParaRPr lang="en-US" dirty="0"/>
          </a:p>
          <a:p>
            <a:r>
              <a:rPr lang="en-US" b="1" dirty="0" smtClean="0"/>
              <a:t>Secondary </a:t>
            </a:r>
            <a:r>
              <a:rPr lang="en-US" b="1" dirty="0"/>
              <a:t>Objective</a:t>
            </a:r>
            <a:endParaRPr lang="en-US" dirty="0" smtClean="0"/>
          </a:p>
          <a:p>
            <a:pPr lvl="1"/>
            <a:r>
              <a:rPr lang="en-US" sz="2400" dirty="0" smtClean="0"/>
              <a:t>To </a:t>
            </a:r>
            <a:r>
              <a:rPr lang="en-US" sz="2400" dirty="0"/>
              <a:t>develop a </a:t>
            </a:r>
            <a:r>
              <a:rPr lang="en-US" sz="2400" dirty="0" smtClean="0"/>
              <a:t>force feedback that </a:t>
            </a:r>
            <a:r>
              <a:rPr lang="en-US" sz="2400" dirty="0"/>
              <a:t>would produce a simulation </a:t>
            </a:r>
            <a:r>
              <a:rPr lang="en-US" sz="2400" dirty="0" smtClean="0"/>
              <a:t>of the contact force at </a:t>
            </a:r>
            <a:r>
              <a:rPr lang="en-US" sz="2400" dirty="0"/>
              <a:t>the PSM tip </a:t>
            </a:r>
            <a:r>
              <a:rPr lang="en-US" sz="2400" dirty="0" smtClean="0"/>
              <a:t>at the at </a:t>
            </a:r>
            <a:r>
              <a:rPr lang="en-US" sz="2400" dirty="0"/>
              <a:t>the </a:t>
            </a:r>
            <a:r>
              <a:rPr lang="en-US" sz="2400" dirty="0" smtClean="0"/>
              <a:t>surgeon side manipulator (MTM).</a:t>
            </a:r>
            <a:br>
              <a:rPr lang="en-US" sz="2400" dirty="0" smtClean="0"/>
            </a:br>
            <a:endParaRPr lang="en-US" sz="2400" dirty="0" smtClean="0"/>
          </a:p>
          <a:p>
            <a:r>
              <a:rPr lang="en-US" b="1" dirty="0" smtClean="0"/>
              <a:t>Overachieving </a:t>
            </a:r>
            <a:r>
              <a:rPr lang="en-US" b="1" dirty="0"/>
              <a:t>Objective</a:t>
            </a:r>
            <a:endParaRPr lang="en-US" dirty="0"/>
          </a:p>
          <a:p>
            <a:pPr lvl="1"/>
            <a:r>
              <a:rPr lang="en-US" sz="2400" dirty="0" smtClean="0"/>
              <a:t>To </a:t>
            </a:r>
            <a:r>
              <a:rPr lang="en-US" sz="2400" dirty="0"/>
              <a:t>apply the simulation model and computation to the physical da Vinci Research Kit in </a:t>
            </a:r>
            <a:r>
              <a:rPr lang="en-US" sz="2400" dirty="0" smtClean="0"/>
              <a:t>AIM </a:t>
            </a:r>
            <a:r>
              <a:rPr lang="en-US" sz="2400" dirty="0"/>
              <a:t>lab (WPI).</a:t>
            </a:r>
          </a:p>
          <a:p>
            <a:endParaRPr lang="en-US" dirty="0"/>
          </a:p>
        </p:txBody>
      </p:sp>
      <p:sp>
        <p:nvSpPr>
          <p:cNvPr id="4" name="Slide Number Placeholder 3"/>
          <p:cNvSpPr>
            <a:spLocks noGrp="1"/>
          </p:cNvSpPr>
          <p:nvPr>
            <p:ph type="sldNum" sz="quarter" idx="12"/>
          </p:nvPr>
        </p:nvSpPr>
        <p:spPr/>
        <p:txBody>
          <a:bodyPr/>
          <a:lstStyle/>
          <a:p>
            <a:fld id="{BFEBEB0A-9E3D-4B14-9782-E2AE3DA60D96}" type="slidenum">
              <a:rPr lang="en-US" smtClean="0"/>
              <a:pPr/>
              <a:t>6</a:t>
            </a:fld>
            <a:endParaRPr lang="en-US" dirty="0"/>
          </a:p>
        </p:txBody>
      </p:sp>
      <p:sp>
        <p:nvSpPr>
          <p:cNvPr id="2" name="Footer Placeholder 1"/>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5"/>
          <a:stretch>
            <a:fillRect/>
          </a:stretch>
        </p:blipFill>
        <p:spPr>
          <a:xfrm>
            <a:off x="6400800" y="1447800"/>
            <a:ext cx="2057400" cy="2133600"/>
          </a:xfrm>
          <a:prstGeom prst="rect">
            <a:avLst/>
          </a:prstGeom>
        </p:spPr>
      </p:pic>
      <p:pic>
        <p:nvPicPr>
          <p:cNvPr id="6" name="Purpose-slide-5_Tak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57600" y="7315200"/>
            <a:ext cx="609600" cy="609600"/>
          </a:xfrm>
          <a:prstGeom prst="rect">
            <a:avLst/>
          </a:prstGeom>
        </p:spPr>
      </p:pic>
      <p:pic>
        <p:nvPicPr>
          <p:cNvPr id="3" name="Picture 2" descr="PS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0800" y="3810000"/>
            <a:ext cx="2101740" cy="2462309"/>
          </a:xfrm>
          <a:prstGeom prst="rect">
            <a:avLst/>
          </a:prstGeom>
        </p:spPr>
      </p:pic>
    </p:spTree>
    <p:extLst>
      <p:ext uri="{BB962C8B-B14F-4D97-AF65-F5344CB8AC3E}">
        <p14:creationId xmlns:p14="http://schemas.microsoft.com/office/powerpoint/2010/main" val="1470044030"/>
      </p:ext>
    </p:extLst>
  </p:cSld>
  <p:clrMapOvr>
    <a:masterClrMapping/>
  </p:clrMapOvr>
  <mc:AlternateContent xmlns:mc="http://schemas.openxmlformats.org/markup-compatibility/2006" xmlns:p14="http://schemas.microsoft.com/office/powerpoint/2010/main">
    <mc:Choice Requires="p14">
      <p:transition spd="slow" p14:dur="2000" advClick="0" advTm="1450"/>
    </mc:Choice>
    <mc:Fallback xmlns="">
      <p:transition spd="slow" advClick="0" advTm="145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8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smtClean="0"/>
              <a:t>Management</a:t>
            </a:r>
            <a:endParaRPr lang="en-US" dirty="0"/>
          </a:p>
        </p:txBody>
      </p:sp>
      <p:sp>
        <p:nvSpPr>
          <p:cNvPr id="3" name="Content Placeholder 2"/>
          <p:cNvSpPr>
            <a:spLocks noGrp="1"/>
          </p:cNvSpPr>
          <p:nvPr>
            <p:ph idx="1"/>
          </p:nvPr>
        </p:nvSpPr>
        <p:spPr>
          <a:xfrm>
            <a:off x="457200" y="1371600"/>
            <a:ext cx="8229600" cy="4953000"/>
          </a:xfrm>
        </p:spPr>
        <p:txBody>
          <a:bodyPr>
            <a:normAutofit fontScale="70000" lnSpcReduction="20000"/>
          </a:bodyPr>
          <a:lstStyle/>
          <a:p>
            <a:r>
              <a:rPr lang="en-US" dirty="0" smtClean="0"/>
              <a:t>Project planning and tracking tool – </a:t>
            </a:r>
            <a:r>
              <a:rPr lang="en-US" dirty="0" err="1" smtClean="0"/>
              <a:t>Jira</a:t>
            </a:r>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endParaRPr lang="en-US" dirty="0"/>
          </a:p>
          <a:p>
            <a:endParaRPr lang="en-US" dirty="0" smtClean="0"/>
          </a:p>
          <a:p>
            <a:r>
              <a:rPr lang="en-US" dirty="0" smtClean="0"/>
              <a:t>Two </a:t>
            </a:r>
            <a:r>
              <a:rPr lang="en-US" dirty="0" smtClean="0"/>
              <a:t>sub-team for tacking each objective –</a:t>
            </a:r>
          </a:p>
          <a:p>
            <a:pPr lvl="1"/>
            <a:r>
              <a:rPr lang="en-US" dirty="0" smtClean="0"/>
              <a:t>Team A – Haptic Feedback model and simulation</a:t>
            </a:r>
          </a:p>
          <a:p>
            <a:pPr lvl="1"/>
            <a:r>
              <a:rPr lang="en-US" dirty="0" smtClean="0"/>
              <a:t>Team </a:t>
            </a:r>
            <a:r>
              <a:rPr lang="en-US" dirty="0" smtClean="0"/>
              <a:t>B – Impedance controller model and simulation</a:t>
            </a:r>
          </a:p>
          <a:p>
            <a:r>
              <a:rPr lang="en-US" dirty="0" smtClean="0"/>
              <a:t>Source code, version control and primary documentation – </a:t>
            </a:r>
            <a:r>
              <a:rPr lang="en-US" dirty="0" err="1" smtClean="0"/>
              <a:t>git</a:t>
            </a:r>
            <a:endParaRPr lang="en-US" dirty="0" smtClean="0"/>
          </a:p>
          <a:p>
            <a:r>
              <a:rPr lang="en-US" dirty="0"/>
              <a:t>Communication tool – </a:t>
            </a:r>
            <a:r>
              <a:rPr lang="en-US" dirty="0" smtClean="0"/>
              <a:t>Slack and </a:t>
            </a:r>
            <a:r>
              <a:rPr lang="en-US" dirty="0" err="1" smtClean="0"/>
              <a:t>Uber</a:t>
            </a:r>
            <a:r>
              <a:rPr lang="en-US" dirty="0" smtClean="0"/>
              <a:t> Conference</a:t>
            </a:r>
            <a:endParaRPr lang="en-US" dirty="0"/>
          </a:p>
          <a:p>
            <a:endParaRPr lang="en-US" dirty="0" smtClean="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7</a:t>
            </a:fld>
            <a:endParaRPr lang="en-US" dirty="0"/>
          </a:p>
        </p:txBody>
      </p:sp>
      <p:pic>
        <p:nvPicPr>
          <p:cNvPr id="7" name="Picture 6" descr="Screen Shot 2016-04-26 at 12.40.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84" y="1752600"/>
            <a:ext cx="8755369" cy="2895600"/>
          </a:xfrm>
          <a:prstGeom prst="rect">
            <a:avLst/>
          </a:prstGeom>
        </p:spPr>
      </p:pic>
    </p:spTree>
    <p:extLst>
      <p:ext uri="{BB962C8B-B14F-4D97-AF65-F5344CB8AC3E}">
        <p14:creationId xmlns:p14="http://schemas.microsoft.com/office/powerpoint/2010/main" val="23180654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Process</a:t>
            </a:r>
            <a:endParaRPr lang="en-US" dirty="0"/>
          </a:p>
        </p:txBody>
      </p:sp>
      <p:sp>
        <p:nvSpPr>
          <p:cNvPr id="3" name="Content Placeholder 2"/>
          <p:cNvSpPr>
            <a:spLocks noGrp="1"/>
          </p:cNvSpPr>
          <p:nvPr>
            <p:ph idx="1"/>
          </p:nvPr>
        </p:nvSpPr>
        <p:spPr/>
        <p:txBody>
          <a:bodyPr/>
          <a:lstStyle/>
          <a:p>
            <a:r>
              <a:rPr lang="en-US" b="1" dirty="0" smtClean="0"/>
              <a:t>Force Regulation</a:t>
            </a:r>
          </a:p>
          <a:p>
            <a:pPr lvl="1"/>
            <a:r>
              <a:rPr lang="en-US" dirty="0" smtClean="0"/>
              <a:t>Inverse kinematics as a way to control joint position for regulating tool tip position</a:t>
            </a:r>
          </a:p>
          <a:p>
            <a:pPr lvl="1"/>
            <a:r>
              <a:rPr lang="en-US" dirty="0" smtClean="0"/>
              <a:t>Inverse dynamics control law for developing </a:t>
            </a:r>
            <a:r>
              <a:rPr lang="en-US" dirty="0" smtClean="0"/>
              <a:t>active impedance </a:t>
            </a:r>
            <a:r>
              <a:rPr lang="en-US" dirty="0" smtClean="0"/>
              <a:t>controller</a:t>
            </a:r>
          </a:p>
          <a:p>
            <a:pPr lvl="1"/>
            <a:endParaRPr lang="en-US" dirty="0" smtClean="0"/>
          </a:p>
          <a:p>
            <a:r>
              <a:rPr lang="en-US" b="1" dirty="0" smtClean="0"/>
              <a:t>Force Feedback</a:t>
            </a:r>
          </a:p>
          <a:p>
            <a:pPr lvl="1"/>
            <a:r>
              <a:rPr lang="en-US" dirty="0" smtClean="0"/>
              <a:t> Combination of tactile </a:t>
            </a:r>
            <a:r>
              <a:rPr lang="en-US" dirty="0"/>
              <a:t>and haptic </a:t>
            </a:r>
            <a:r>
              <a:rPr lang="en-US" dirty="0" smtClean="0"/>
              <a:t>feedback. At </a:t>
            </a:r>
            <a:r>
              <a:rPr lang="en-US" dirty="0"/>
              <a:t>the PSM side, </a:t>
            </a:r>
            <a:r>
              <a:rPr lang="en-US" dirty="0" smtClean="0"/>
              <a:t>tactile </a:t>
            </a:r>
            <a:r>
              <a:rPr lang="en-US" dirty="0"/>
              <a:t>sensors will monitor the texture of </a:t>
            </a:r>
            <a:r>
              <a:rPr lang="en-US" dirty="0" smtClean="0"/>
              <a:t>tissue </a:t>
            </a:r>
            <a:r>
              <a:rPr lang="en-US" dirty="0"/>
              <a:t>and haptic feedback will help in manipulating the actions taken on MTM side. </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8</a:t>
            </a:fld>
            <a:endParaRPr lang="en-US" dirty="0"/>
          </a:p>
        </p:txBody>
      </p:sp>
    </p:spTree>
    <p:extLst>
      <p:ext uri="{BB962C8B-B14F-4D97-AF65-F5344CB8AC3E}">
        <p14:creationId xmlns:p14="http://schemas.microsoft.com/office/powerpoint/2010/main" val="25596961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smtClean="0"/>
              <a:t>Impedance Controller</a:t>
            </a:r>
            <a:br>
              <a:rPr lang="en-US" sz="2800" dirty="0" smtClean="0"/>
            </a:br>
            <a:r>
              <a:rPr lang="en-US" sz="2800" dirty="0" smtClean="0"/>
              <a:t>Mathematical Representation</a:t>
            </a:r>
            <a:endParaRPr lang="en-US" sz="2800" dirty="0"/>
          </a:p>
        </p:txBody>
      </p:sp>
      <p:sp>
        <p:nvSpPr>
          <p:cNvPr id="3" name="Content Placeholder 2"/>
          <p:cNvSpPr>
            <a:spLocks noGrp="1"/>
          </p:cNvSpPr>
          <p:nvPr>
            <p:ph idx="1"/>
          </p:nvPr>
        </p:nvSpPr>
        <p:spPr>
          <a:xfrm>
            <a:off x="457200" y="1371600"/>
            <a:ext cx="8229600" cy="4800600"/>
          </a:xfrm>
        </p:spPr>
        <p:txBody>
          <a:bodyPr/>
          <a:lstStyle/>
          <a:p>
            <a:r>
              <a:rPr lang="en-US" dirty="0" smtClean="0"/>
              <a:t>Dynamics Control Law</a:t>
            </a:r>
          </a:p>
          <a:p>
            <a:endParaRPr lang="en-US" dirty="0" smtClean="0"/>
          </a:p>
          <a:p>
            <a:endParaRPr lang="en-US" dirty="0" smtClean="0"/>
          </a:p>
          <a:p>
            <a:endParaRPr lang="en-US" dirty="0" smtClean="0"/>
          </a:p>
          <a:p>
            <a:endParaRPr lang="en-US" dirty="0"/>
          </a:p>
          <a:p>
            <a:endParaRPr lang="en-US" dirty="0" smtClean="0"/>
          </a:p>
          <a:p>
            <a:endParaRPr lang="en-US" dirty="0" smtClean="0"/>
          </a:p>
          <a:p>
            <a:r>
              <a:rPr lang="en-US" dirty="0" smtClean="0"/>
              <a:t>Impedance Controller</a:t>
            </a:r>
          </a:p>
          <a:p>
            <a:endParaRPr lang="en-US" dirty="0" smtClean="0"/>
          </a:p>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9</a:t>
            </a:fld>
            <a:endParaRPr lang="en-US" dirty="0"/>
          </a:p>
        </p:txBody>
      </p:sp>
      <p:graphicFrame>
        <p:nvGraphicFramePr>
          <p:cNvPr id="9" name="Object 21"/>
          <p:cNvGraphicFramePr>
            <a:graphicFrameLocks noChangeAspect="1"/>
          </p:cNvGraphicFramePr>
          <p:nvPr>
            <p:extLst>
              <p:ext uri="{D42A27DB-BD31-4B8C-83A1-F6EECF244321}">
                <p14:modId xmlns:p14="http://schemas.microsoft.com/office/powerpoint/2010/main" val="3285423616"/>
              </p:ext>
            </p:extLst>
          </p:nvPr>
        </p:nvGraphicFramePr>
        <p:xfrm>
          <a:off x="2286000" y="2057400"/>
          <a:ext cx="3657600" cy="484159"/>
        </p:xfrm>
        <a:graphic>
          <a:graphicData uri="http://schemas.openxmlformats.org/presentationml/2006/ole">
            <mc:AlternateContent xmlns:mc="http://schemas.openxmlformats.org/markup-compatibility/2006">
              <mc:Choice xmlns:v="urn:schemas-microsoft-com:vml" Requires="v">
                <p:oleObj spid="_x0000_s1613" name="Equation" r:id="rId4" imgW="2197080" imgH="241200" progId="Equation.3">
                  <p:embed/>
                </p:oleObj>
              </mc:Choice>
              <mc:Fallback>
                <p:oleObj name="Equation" r:id="rId4" imgW="219708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057400"/>
                        <a:ext cx="3657600" cy="484159"/>
                      </a:xfrm>
                      <a:prstGeom prst="rect">
                        <a:avLst/>
                      </a:prstGeom>
                      <a:noFill/>
                      <a:ln w="25400">
                        <a:solidFill>
                          <a:schemeClr val="accent1"/>
                        </a:solidFill>
                        <a:miter lim="800000"/>
                        <a:headEnd/>
                        <a:tailEnd/>
                      </a:ln>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76458948"/>
              </p:ext>
            </p:extLst>
          </p:nvPr>
        </p:nvGraphicFramePr>
        <p:xfrm>
          <a:off x="2286001" y="2743200"/>
          <a:ext cx="3124200" cy="493531"/>
        </p:xfrm>
        <a:graphic>
          <a:graphicData uri="http://schemas.openxmlformats.org/presentationml/2006/ole">
            <mc:AlternateContent xmlns:mc="http://schemas.openxmlformats.org/markup-compatibility/2006">
              <mc:Choice xmlns:v="urn:schemas-microsoft-com:vml" Requires="v">
                <p:oleObj spid="_x0000_s1614" name="Equation" r:id="rId6" imgW="1841400" imgH="241200" progId="Equation.3">
                  <p:embed/>
                </p:oleObj>
              </mc:Choice>
              <mc:Fallback>
                <p:oleObj name="Equation" r:id="rId6" imgW="1841400" imgH="24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1" y="2743200"/>
                        <a:ext cx="3124200" cy="493531"/>
                      </a:xfrm>
                      <a:prstGeom prst="rect">
                        <a:avLst/>
                      </a:prstGeom>
                      <a:noFill/>
                      <a:ln w="25400">
                        <a:solidFill>
                          <a:schemeClr val="accent1"/>
                        </a:solidFill>
                        <a:miter lim="800000"/>
                        <a:headEnd/>
                        <a:tailEnd/>
                      </a:ln>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3157737455"/>
              </p:ext>
            </p:extLst>
          </p:nvPr>
        </p:nvGraphicFramePr>
        <p:xfrm>
          <a:off x="2286000" y="3429000"/>
          <a:ext cx="2087670" cy="485270"/>
        </p:xfrm>
        <a:graphic>
          <a:graphicData uri="http://schemas.openxmlformats.org/presentationml/2006/ole">
            <mc:AlternateContent xmlns:mc="http://schemas.openxmlformats.org/markup-compatibility/2006">
              <mc:Choice xmlns:v="urn:schemas-microsoft-com:vml" Requires="v">
                <p:oleObj spid="_x0000_s1615" name="Equation" r:id="rId8" imgW="1091880" imgH="253800" progId="Equation.3">
                  <p:embed/>
                </p:oleObj>
              </mc:Choice>
              <mc:Fallback>
                <p:oleObj name="Equation" r:id="rId8" imgW="109188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3429000"/>
                        <a:ext cx="2087670" cy="485270"/>
                      </a:xfrm>
                      <a:prstGeom prst="rect">
                        <a:avLst/>
                      </a:prstGeom>
                      <a:noFill/>
                      <a:ln w="25400">
                        <a:solidFill>
                          <a:schemeClr val="accent1"/>
                        </a:solidFill>
                        <a:miter lim="800000"/>
                        <a:headEnd/>
                        <a:tailEnd/>
                      </a:ln>
                    </p:spPr>
                  </p:pic>
                </p:oleObj>
              </mc:Fallback>
            </mc:AlternateContent>
          </a:graphicData>
        </a:graphic>
      </p:graphicFrame>
      <p:grpSp>
        <p:nvGrpSpPr>
          <p:cNvPr id="33" name="Group 32"/>
          <p:cNvGrpSpPr/>
          <p:nvPr/>
        </p:nvGrpSpPr>
        <p:grpSpPr>
          <a:xfrm>
            <a:off x="6019801" y="1981201"/>
            <a:ext cx="2590800" cy="381000"/>
            <a:chOff x="7299702" y="2123268"/>
            <a:chExt cx="3223647" cy="542441"/>
          </a:xfrm>
        </p:grpSpPr>
        <p:cxnSp>
          <p:nvCxnSpPr>
            <p:cNvPr id="34" name="Straight Connector 33"/>
            <p:cNvCxnSpPr/>
            <p:nvPr/>
          </p:nvCxnSpPr>
          <p:spPr>
            <a:xfrm>
              <a:off x="7299702" y="2417736"/>
              <a:ext cx="2681206"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9980908" y="2123268"/>
              <a:ext cx="542441"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1</a:t>
              </a:r>
              <a:endParaRPr lang="en-IN" dirty="0"/>
            </a:p>
          </p:txBody>
        </p:sp>
      </p:grpSp>
      <p:grpSp>
        <p:nvGrpSpPr>
          <p:cNvPr id="36" name="Group 35"/>
          <p:cNvGrpSpPr/>
          <p:nvPr/>
        </p:nvGrpSpPr>
        <p:grpSpPr>
          <a:xfrm>
            <a:off x="5410200" y="2743200"/>
            <a:ext cx="2590800" cy="381000"/>
            <a:chOff x="7299702" y="2123268"/>
            <a:chExt cx="3223647" cy="542441"/>
          </a:xfrm>
        </p:grpSpPr>
        <p:cxnSp>
          <p:nvCxnSpPr>
            <p:cNvPr id="37" name="Straight Connector 36"/>
            <p:cNvCxnSpPr/>
            <p:nvPr/>
          </p:nvCxnSpPr>
          <p:spPr>
            <a:xfrm>
              <a:off x="7299702" y="2417736"/>
              <a:ext cx="2681206"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9980908" y="2123268"/>
              <a:ext cx="542441"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2</a:t>
              </a:r>
              <a:endParaRPr lang="en-IN" dirty="0"/>
            </a:p>
          </p:txBody>
        </p:sp>
      </p:grpSp>
      <p:grpSp>
        <p:nvGrpSpPr>
          <p:cNvPr id="39" name="Group 38"/>
          <p:cNvGrpSpPr/>
          <p:nvPr/>
        </p:nvGrpSpPr>
        <p:grpSpPr>
          <a:xfrm>
            <a:off x="4419600" y="3505200"/>
            <a:ext cx="2590800" cy="381000"/>
            <a:chOff x="7299702" y="2123268"/>
            <a:chExt cx="3223647" cy="542441"/>
          </a:xfrm>
        </p:grpSpPr>
        <p:cxnSp>
          <p:nvCxnSpPr>
            <p:cNvPr id="40" name="Straight Connector 39"/>
            <p:cNvCxnSpPr/>
            <p:nvPr/>
          </p:nvCxnSpPr>
          <p:spPr>
            <a:xfrm>
              <a:off x="7299702" y="2417736"/>
              <a:ext cx="2681206"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9980908" y="2123268"/>
              <a:ext cx="542441"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3</a:t>
              </a:r>
              <a:endParaRPr lang="en-IN" dirty="0"/>
            </a:p>
          </p:txBody>
        </p:sp>
      </p:grpSp>
      <p:grpSp>
        <p:nvGrpSpPr>
          <p:cNvPr id="52" name="Group 51"/>
          <p:cNvGrpSpPr/>
          <p:nvPr/>
        </p:nvGrpSpPr>
        <p:grpSpPr>
          <a:xfrm>
            <a:off x="2286000" y="5943600"/>
            <a:ext cx="5105400" cy="472669"/>
            <a:chOff x="2286000" y="4114800"/>
            <a:chExt cx="5105400" cy="472669"/>
          </a:xfrm>
        </p:grpSpPr>
        <p:graphicFrame>
          <p:nvGraphicFramePr>
            <p:cNvPr id="12" name="Object 20"/>
            <p:cNvGraphicFramePr>
              <a:graphicFrameLocks noChangeAspect="1"/>
            </p:cNvGraphicFramePr>
            <p:nvPr>
              <p:extLst>
                <p:ext uri="{D42A27DB-BD31-4B8C-83A1-F6EECF244321}">
                  <p14:modId xmlns:p14="http://schemas.microsoft.com/office/powerpoint/2010/main" val="2455290344"/>
                </p:ext>
              </p:extLst>
            </p:nvPr>
          </p:nvGraphicFramePr>
          <p:xfrm>
            <a:off x="2286000" y="4114800"/>
            <a:ext cx="2514600" cy="472669"/>
          </p:xfrm>
          <a:graphic>
            <a:graphicData uri="http://schemas.openxmlformats.org/presentationml/2006/ole">
              <mc:AlternateContent xmlns:mc="http://schemas.openxmlformats.org/markup-compatibility/2006">
                <mc:Choice xmlns:v="urn:schemas-microsoft-com:vml" Requires="v">
                  <p:oleObj spid="_x0000_s1616" name="Equation" r:id="rId10" imgW="1269720" imgH="241200" progId="Equation.3">
                    <p:embed/>
                  </p:oleObj>
                </mc:Choice>
                <mc:Fallback>
                  <p:oleObj name="Equation" r:id="rId10" imgW="1269720" imgH="24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4114800"/>
                          <a:ext cx="2514600" cy="472669"/>
                        </a:xfrm>
                        <a:prstGeom prst="rect">
                          <a:avLst/>
                        </a:prstGeom>
                        <a:noFill/>
                        <a:ln w="25400">
                          <a:solidFill>
                            <a:schemeClr val="accent1"/>
                          </a:solidFill>
                          <a:miter lim="800000"/>
                          <a:headEnd/>
                          <a:tailEnd/>
                        </a:ln>
                      </p:spPr>
                    </p:pic>
                  </p:oleObj>
                </mc:Fallback>
              </mc:AlternateContent>
            </a:graphicData>
          </a:graphic>
        </p:graphicFrame>
        <p:grpSp>
          <p:nvGrpSpPr>
            <p:cNvPr id="42" name="Group 41"/>
            <p:cNvGrpSpPr/>
            <p:nvPr/>
          </p:nvGrpSpPr>
          <p:grpSpPr>
            <a:xfrm>
              <a:off x="4800600" y="4191000"/>
              <a:ext cx="2590800" cy="381000"/>
              <a:chOff x="7299702" y="2123268"/>
              <a:chExt cx="3223647" cy="542441"/>
            </a:xfrm>
          </p:grpSpPr>
          <p:cxnSp>
            <p:nvCxnSpPr>
              <p:cNvPr id="43" name="Straight Connector 42"/>
              <p:cNvCxnSpPr/>
              <p:nvPr/>
            </p:nvCxnSpPr>
            <p:spPr>
              <a:xfrm>
                <a:off x="7299702" y="2417736"/>
                <a:ext cx="2681206"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9980908" y="2123268"/>
                <a:ext cx="542441"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6</a:t>
                </a:r>
                <a:endParaRPr lang="en-IN" dirty="0"/>
              </a:p>
            </p:txBody>
          </p:sp>
        </p:grpSp>
      </p:grpSp>
      <p:grpSp>
        <p:nvGrpSpPr>
          <p:cNvPr id="53" name="Group 52"/>
          <p:cNvGrpSpPr/>
          <p:nvPr/>
        </p:nvGrpSpPr>
        <p:grpSpPr>
          <a:xfrm>
            <a:off x="609600" y="4114800"/>
            <a:ext cx="8284548" cy="491800"/>
            <a:chOff x="609600" y="4724400"/>
            <a:chExt cx="8284548" cy="491800"/>
          </a:xfrm>
        </p:grpSpPr>
        <p:graphicFrame>
          <p:nvGraphicFramePr>
            <p:cNvPr id="13" name="Object 12"/>
            <p:cNvGraphicFramePr>
              <a:graphicFrameLocks noChangeAspect="1"/>
            </p:cNvGraphicFramePr>
            <p:nvPr>
              <p:extLst>
                <p:ext uri="{D42A27DB-BD31-4B8C-83A1-F6EECF244321}">
                  <p14:modId xmlns:p14="http://schemas.microsoft.com/office/powerpoint/2010/main" val="2749390604"/>
                </p:ext>
              </p:extLst>
            </p:nvPr>
          </p:nvGraphicFramePr>
          <p:xfrm>
            <a:off x="609600" y="4724400"/>
            <a:ext cx="7543800" cy="491800"/>
          </p:xfrm>
          <a:graphic>
            <a:graphicData uri="http://schemas.openxmlformats.org/presentationml/2006/ole">
              <mc:AlternateContent xmlns:mc="http://schemas.openxmlformats.org/markup-compatibility/2006">
                <mc:Choice xmlns:v="urn:schemas-microsoft-com:vml" Requires="v">
                  <p:oleObj spid="_x0000_s1617" name="Equation" r:id="rId12" imgW="3797280" imgH="266400" progId="Equation.3">
                    <p:embed/>
                  </p:oleObj>
                </mc:Choice>
                <mc:Fallback>
                  <p:oleObj name="Equation" r:id="rId12" imgW="3797280" imgH="2664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9600" y="4724400"/>
                          <a:ext cx="7543800" cy="491800"/>
                        </a:xfrm>
                        <a:prstGeom prst="rect">
                          <a:avLst/>
                        </a:prstGeom>
                        <a:noFill/>
                        <a:ln w="25400">
                          <a:solidFill>
                            <a:schemeClr val="accent1"/>
                          </a:solidFill>
                          <a:miter lim="800000"/>
                          <a:headEnd/>
                          <a:tailEnd/>
                        </a:ln>
                      </p:spPr>
                    </p:pic>
                  </p:oleObj>
                </mc:Fallback>
              </mc:AlternateContent>
            </a:graphicData>
          </a:graphic>
        </p:graphicFrame>
        <p:grpSp>
          <p:nvGrpSpPr>
            <p:cNvPr id="45" name="Group 44"/>
            <p:cNvGrpSpPr/>
            <p:nvPr/>
          </p:nvGrpSpPr>
          <p:grpSpPr>
            <a:xfrm>
              <a:off x="8153400" y="4800600"/>
              <a:ext cx="740748" cy="381000"/>
              <a:chOff x="9146583" y="2123268"/>
              <a:chExt cx="921687" cy="542441"/>
            </a:xfrm>
          </p:grpSpPr>
          <p:cxnSp>
            <p:nvCxnSpPr>
              <p:cNvPr id="46" name="Straight Connector 45"/>
              <p:cNvCxnSpPr/>
              <p:nvPr/>
            </p:nvCxnSpPr>
            <p:spPr>
              <a:xfrm>
                <a:off x="9146583" y="2417737"/>
                <a:ext cx="37925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9525830" y="2123268"/>
                <a:ext cx="542440"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4</a:t>
                </a:r>
                <a:endParaRPr lang="en-IN" dirty="0"/>
              </a:p>
            </p:txBody>
          </p:sp>
        </p:grpSp>
      </p:grpSp>
      <p:grpSp>
        <p:nvGrpSpPr>
          <p:cNvPr id="54" name="Group 53"/>
          <p:cNvGrpSpPr/>
          <p:nvPr/>
        </p:nvGrpSpPr>
        <p:grpSpPr>
          <a:xfrm>
            <a:off x="2286000" y="5257800"/>
            <a:ext cx="6248400" cy="527842"/>
            <a:chOff x="2286000" y="5791200"/>
            <a:chExt cx="6248400" cy="527842"/>
          </a:xfrm>
        </p:grpSpPr>
        <p:graphicFrame>
          <p:nvGraphicFramePr>
            <p:cNvPr id="11" name="Object 10"/>
            <p:cNvGraphicFramePr>
              <a:graphicFrameLocks noChangeAspect="1"/>
            </p:cNvGraphicFramePr>
            <p:nvPr>
              <p:extLst>
                <p:ext uri="{D42A27DB-BD31-4B8C-83A1-F6EECF244321}">
                  <p14:modId xmlns:p14="http://schemas.microsoft.com/office/powerpoint/2010/main" val="1762236527"/>
                </p:ext>
              </p:extLst>
            </p:nvPr>
          </p:nvGraphicFramePr>
          <p:xfrm>
            <a:off x="2286000" y="5791200"/>
            <a:ext cx="3657600" cy="527842"/>
          </p:xfrm>
          <a:graphic>
            <a:graphicData uri="http://schemas.openxmlformats.org/presentationml/2006/ole">
              <mc:AlternateContent xmlns:mc="http://schemas.openxmlformats.org/markup-compatibility/2006">
                <mc:Choice xmlns:v="urn:schemas-microsoft-com:vml" Requires="v">
                  <p:oleObj spid="_x0000_s1618" name="Equation" r:id="rId14" imgW="1739880" imgH="253800" progId="Equation.3">
                    <p:embed/>
                  </p:oleObj>
                </mc:Choice>
                <mc:Fallback>
                  <p:oleObj name="Equation" r:id="rId14" imgW="173988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86000" y="5791200"/>
                          <a:ext cx="3657600" cy="527842"/>
                        </a:xfrm>
                        <a:prstGeom prst="rect">
                          <a:avLst/>
                        </a:prstGeom>
                        <a:noFill/>
                        <a:ln w="25400">
                          <a:solidFill>
                            <a:schemeClr val="accent1"/>
                          </a:solidFill>
                          <a:miter lim="800000"/>
                          <a:headEnd/>
                          <a:tailEnd/>
                        </a:ln>
                      </p:spPr>
                    </p:pic>
                  </p:oleObj>
                </mc:Fallback>
              </mc:AlternateContent>
            </a:graphicData>
          </a:graphic>
        </p:graphicFrame>
        <p:grpSp>
          <p:nvGrpSpPr>
            <p:cNvPr id="48" name="Group 47"/>
            <p:cNvGrpSpPr/>
            <p:nvPr/>
          </p:nvGrpSpPr>
          <p:grpSpPr>
            <a:xfrm>
              <a:off x="5943600" y="5867400"/>
              <a:ext cx="2590800" cy="381000"/>
              <a:chOff x="7299702" y="2123268"/>
              <a:chExt cx="3223647" cy="542441"/>
            </a:xfrm>
          </p:grpSpPr>
          <p:cxnSp>
            <p:nvCxnSpPr>
              <p:cNvPr id="49" name="Straight Connector 48"/>
              <p:cNvCxnSpPr/>
              <p:nvPr/>
            </p:nvCxnSpPr>
            <p:spPr>
              <a:xfrm>
                <a:off x="7299702" y="2417736"/>
                <a:ext cx="2681206"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9980908" y="2123268"/>
                <a:ext cx="542441" cy="54244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t>5</a:t>
                </a:r>
                <a:endParaRPr lang="en-IN" dirty="0"/>
              </a:p>
            </p:txBody>
          </p:sp>
        </p:grpSp>
      </p:grpSp>
    </p:spTree>
    <p:extLst>
      <p:ext uri="{BB962C8B-B14F-4D97-AF65-F5344CB8AC3E}">
        <p14:creationId xmlns:p14="http://schemas.microsoft.com/office/powerpoint/2010/main" val="161223187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e1d76e6ed25a0b9acc172e1212e12c5ea2ecb"/>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WPI_2012Multi</Template>
  <TotalTime>8202</TotalTime>
  <Words>2221</Words>
  <Application>Microsoft Macintosh PowerPoint</Application>
  <PresentationFormat>On-screen Show (4:3)</PresentationFormat>
  <Paragraphs>383</Paragraphs>
  <Slides>28</Slides>
  <Notes>17</Notes>
  <HiddenSlides>0</HiddenSlides>
  <MMClips>11</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28</vt:i4>
      </vt:variant>
    </vt:vector>
  </HeadingPairs>
  <TitlesOfParts>
    <vt:vector size="31" baseType="lpstr">
      <vt:lpstr>WPI-White</vt:lpstr>
      <vt:lpstr>WPI_Gray</vt:lpstr>
      <vt:lpstr>Equation</vt:lpstr>
      <vt:lpstr>Robot Dynamics RBE-501 Spring 2016</vt:lpstr>
      <vt:lpstr>Akanksha Devkar Aman Rana Amit Trivedi Kiran Mohan Terence Carmichael</vt:lpstr>
      <vt:lpstr>Agenda</vt:lpstr>
      <vt:lpstr>Introduction</vt:lpstr>
      <vt:lpstr>Problem Statement</vt:lpstr>
      <vt:lpstr>Objectives</vt:lpstr>
      <vt:lpstr>Project Management</vt:lpstr>
      <vt:lpstr>Overview of Process</vt:lpstr>
      <vt:lpstr>Impedance Controller Mathematical Representation</vt:lpstr>
      <vt:lpstr>Impedance Controller  Model</vt:lpstr>
      <vt:lpstr>Impedance Controller  Simulation of Model</vt:lpstr>
      <vt:lpstr>Impedance Controller   Analysis of Result</vt:lpstr>
      <vt:lpstr>Impedance Controller   Trade-Off</vt:lpstr>
      <vt:lpstr>Haptic Feedback Model</vt:lpstr>
      <vt:lpstr>Haptic Feedback Mathematical Representation</vt:lpstr>
      <vt:lpstr>Haptic Feedback Simulation of Model</vt:lpstr>
      <vt:lpstr>Haptic Feedback Analysis of Result</vt:lpstr>
      <vt:lpstr>Haptic Feedback Trade-Off</vt:lpstr>
      <vt:lpstr>Overall Challenges</vt:lpstr>
      <vt:lpstr>Deliverables Proposed vs Actual</vt:lpstr>
      <vt:lpstr>Summary</vt:lpstr>
      <vt:lpstr>PowerPoint Presentation</vt:lpstr>
      <vt:lpstr>Outline</vt:lpstr>
      <vt:lpstr>Scope and Execution</vt:lpstr>
      <vt:lpstr>Deliverables</vt:lpstr>
      <vt:lpstr> Timelines</vt:lpstr>
      <vt:lpstr>Challenges</vt:lpstr>
      <vt:lpstr>Audience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Verdana Bold 40pt</dc:title>
  <dc:creator>user</dc:creator>
  <cp:lastModifiedBy>A T</cp:lastModifiedBy>
  <cp:revision>370</cp:revision>
  <cp:lastPrinted>2016-04-26T05:19:58Z</cp:lastPrinted>
  <dcterms:created xsi:type="dcterms:W3CDTF">2016-02-08T02:23:32Z</dcterms:created>
  <dcterms:modified xsi:type="dcterms:W3CDTF">2016-04-26T08:17:43Z</dcterms:modified>
</cp:coreProperties>
</file>